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Montserrat" pitchFamily="2" charset="77"/>
      <p:regular r:id="rId41"/>
      <p:bold r:id="rId42"/>
      <p:italic r:id="rId43"/>
      <p:boldItalic r:id="rId44"/>
    </p:embeddedFont>
    <p:embeddedFont>
      <p:font typeface="Montserrat Light" pitchFamily="2" charset="77"/>
      <p:regular r:id="rId45"/>
      <p:bold r:id="rId46"/>
      <p:italic r:id="rId47"/>
      <p:boldItalic r:id="rId48"/>
    </p:embeddedFont>
    <p:embeddedFont>
      <p:font typeface="Montserrat Medium" pitchFamily="2" charset="77"/>
      <p:regular r:id="rId49"/>
      <p:bold r:id="rId50"/>
      <p:italic r:id="rId51"/>
      <p:boldItalic r:id="rId52"/>
    </p:embeddedFont>
    <p:embeddedFont>
      <p:font typeface="Montserrat SemiBold" pitchFamily="2" charset="77"/>
      <p:regular r:id="rId53"/>
      <p:bold r:id="rId54"/>
      <p:italic r:id="rId55"/>
      <p:boldItalic r:id="rId56"/>
    </p:embeddedFont>
    <p:embeddedFont>
      <p:font typeface="PT Serif" panose="020A0603040505020204" pitchFamily="18" charset="77"/>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5"/>
  </p:normalViewPr>
  <p:slideViewPr>
    <p:cSldViewPr snapToGrid="0" snapToObjects="1">
      <p:cViewPr varScale="1">
        <p:scale>
          <a:sx n="119" d="100"/>
          <a:sy n="119" d="100"/>
        </p:scale>
        <p:origin x="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988948c82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988948c82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988948c82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988948c82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8b695c43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8b695c43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8b695c43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8b695c4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988948c82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988948c82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https://www-statista-com.proxygw.wrlc.org/statistics/1184401/latin-america-precision-agriculture-cagr-country/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8e1ad7fe7_1_24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8e1ad7fe7_1_24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8b695c43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8b695c43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https://www-statista-com.proxygw.wrlc.org/statistics/1184250/smart-agriculture-mexico-jobs-growth-sector/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8e1ad7c85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8e1ad7c8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https://www-statista-com.proxygw.wrlc.org/statistics/1114877/mexico-government-investment-telecommunication-infrastructure/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1d5cf0bed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1d5cf0bed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9c84e257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9c84e25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9c84e257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9c84e257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8e1ad7fe7_1_24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8e1ad7fe7_1_24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2484cb8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2484cb8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c84e25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9c84e25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Graph -- https://geo-mexico.com/?p=11019#:~:text=It%20is%20very%20clear%20that,that%20are%20below%205%20hectares.</a:t>
            </a:r>
            <a:endParaRPr/>
          </a:p>
          <a:p>
            <a:pPr marL="0" lvl="0" indent="0" algn="l" rtl="0">
              <a:lnSpc>
                <a:spcPct val="115000"/>
              </a:lnSpc>
              <a:spcBef>
                <a:spcPts val="0"/>
              </a:spcBef>
              <a:spcAft>
                <a:spcPts val="0"/>
              </a:spcAft>
              <a:buClr>
                <a:schemeClr val="dk1"/>
              </a:buClr>
              <a:buSzPts val="1100"/>
              <a:buFont typeface="Arial"/>
              <a:buNone/>
            </a:pPr>
            <a:r>
              <a:rPr lang="en"/>
              <a:t>Proportionate -- http://www.emtoscipublisher.com/index.php/ijh/article/html/3086/</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9c84e257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9c84e25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Pricing of Pix4D: https://www.pix4d.com/pricing/pix4dfields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9c84e257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9c84e25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113fbaa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c113fbaa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9c84e2575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9c84e257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c113fbaaf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c113fbaaf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113fbaaf9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113fbaaf9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8b695c43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8b695c43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988948c82_0_1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988948c82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3b876d66e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3b876d66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3b876d66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3b876d66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988948c82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988948c82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3b876d66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3b876d66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3b876d66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3b876d66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988948c82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988948c82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3b876d66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3b876d6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3b876d66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c3b876d66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2393085" y="-1611750"/>
            <a:ext cx="6229200" cy="7281300"/>
          </a:xfrm>
          <a:prstGeom prst="rtTriangle">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flipH="1">
            <a:off x="1590865" y="-1085850"/>
            <a:ext cx="7281300" cy="6229200"/>
          </a:xfrm>
          <a:prstGeom prst="straightConnector1">
            <a:avLst/>
          </a:prstGeom>
          <a:noFill/>
          <a:ln w="9525" cap="flat" cmpd="sng">
            <a:solidFill>
              <a:schemeClr val="accent4"/>
            </a:solidFill>
            <a:prstDash val="solid"/>
            <a:round/>
            <a:headEnd type="none" w="med" len="med"/>
            <a:tailEnd type="none" w="med" len="med"/>
          </a:ln>
        </p:spPr>
      </p:cxnSp>
      <p:sp>
        <p:nvSpPr>
          <p:cNvPr id="11" name="Google Shape;11;p2"/>
          <p:cNvSpPr/>
          <p:nvPr/>
        </p:nvSpPr>
        <p:spPr>
          <a:xfrm rot="5400000">
            <a:off x="28124" y="-39750"/>
            <a:ext cx="1557900" cy="1614000"/>
          </a:xfrm>
          <a:prstGeom prst="rtTriangle">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flipH="1">
            <a:off x="10425" y="-11700"/>
            <a:ext cx="1703100" cy="1650000"/>
          </a:xfrm>
          <a:prstGeom prst="straightConnector1">
            <a:avLst/>
          </a:prstGeom>
          <a:noFill/>
          <a:ln w="9525" cap="flat" cmpd="sng">
            <a:solidFill>
              <a:schemeClr val="accent4"/>
            </a:solidFill>
            <a:prstDash val="solid"/>
            <a:round/>
            <a:headEnd type="none" w="med" len="med"/>
            <a:tailEnd type="none" w="med" len="med"/>
          </a:ln>
        </p:spPr>
      </p:cxnSp>
      <p:sp>
        <p:nvSpPr>
          <p:cNvPr id="13" name="Google Shape;13;p2"/>
          <p:cNvSpPr txBox="1">
            <a:spLocks noGrp="1"/>
          </p:cNvSpPr>
          <p:nvPr>
            <p:ph type="subTitle" idx="1"/>
          </p:nvPr>
        </p:nvSpPr>
        <p:spPr>
          <a:xfrm>
            <a:off x="4894250" y="4179450"/>
            <a:ext cx="3633600" cy="784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endParaRPr/>
          </a:p>
        </p:txBody>
      </p:sp>
      <p:sp>
        <p:nvSpPr>
          <p:cNvPr id="14" name="Google Shape;14;p2"/>
          <p:cNvSpPr txBox="1">
            <a:spLocks noGrp="1"/>
          </p:cNvSpPr>
          <p:nvPr>
            <p:ph type="title"/>
          </p:nvPr>
        </p:nvSpPr>
        <p:spPr>
          <a:xfrm>
            <a:off x="4419825" y="2068625"/>
            <a:ext cx="4108200" cy="23553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5000"/>
            </a:lvl1pPr>
            <a:lvl2pPr lvl="1" rtl="0">
              <a:spcBef>
                <a:spcPts val="0"/>
              </a:spcBef>
              <a:spcAft>
                <a:spcPts val="0"/>
              </a:spcAft>
              <a:buNone/>
              <a:defRPr sz="5000">
                <a:latin typeface="Montserrat"/>
                <a:ea typeface="Montserrat"/>
                <a:cs typeface="Montserrat"/>
                <a:sym typeface="Montserrat"/>
              </a:defRPr>
            </a:lvl2pPr>
            <a:lvl3pPr lvl="2" rtl="0">
              <a:spcBef>
                <a:spcPts val="0"/>
              </a:spcBef>
              <a:spcAft>
                <a:spcPts val="0"/>
              </a:spcAft>
              <a:buNone/>
              <a:defRPr sz="5000">
                <a:latin typeface="Montserrat"/>
                <a:ea typeface="Montserrat"/>
                <a:cs typeface="Montserrat"/>
                <a:sym typeface="Montserrat"/>
              </a:defRPr>
            </a:lvl3pPr>
            <a:lvl4pPr lvl="3" rtl="0">
              <a:spcBef>
                <a:spcPts val="0"/>
              </a:spcBef>
              <a:spcAft>
                <a:spcPts val="0"/>
              </a:spcAft>
              <a:buNone/>
              <a:defRPr sz="5000">
                <a:latin typeface="Montserrat"/>
                <a:ea typeface="Montserrat"/>
                <a:cs typeface="Montserrat"/>
                <a:sym typeface="Montserrat"/>
              </a:defRPr>
            </a:lvl4pPr>
            <a:lvl5pPr lvl="4" rtl="0">
              <a:spcBef>
                <a:spcPts val="0"/>
              </a:spcBef>
              <a:spcAft>
                <a:spcPts val="0"/>
              </a:spcAft>
              <a:buNone/>
              <a:defRPr sz="5000">
                <a:latin typeface="Montserrat"/>
                <a:ea typeface="Montserrat"/>
                <a:cs typeface="Montserrat"/>
                <a:sym typeface="Montserrat"/>
              </a:defRPr>
            </a:lvl5pPr>
            <a:lvl6pPr lvl="5" rtl="0">
              <a:spcBef>
                <a:spcPts val="0"/>
              </a:spcBef>
              <a:spcAft>
                <a:spcPts val="0"/>
              </a:spcAft>
              <a:buNone/>
              <a:defRPr sz="5000">
                <a:latin typeface="Montserrat"/>
                <a:ea typeface="Montserrat"/>
                <a:cs typeface="Montserrat"/>
                <a:sym typeface="Montserrat"/>
              </a:defRPr>
            </a:lvl6pPr>
            <a:lvl7pPr lvl="6" rtl="0">
              <a:spcBef>
                <a:spcPts val="0"/>
              </a:spcBef>
              <a:spcAft>
                <a:spcPts val="0"/>
              </a:spcAft>
              <a:buNone/>
              <a:defRPr sz="5000">
                <a:latin typeface="Montserrat"/>
                <a:ea typeface="Montserrat"/>
                <a:cs typeface="Montserrat"/>
                <a:sym typeface="Montserrat"/>
              </a:defRPr>
            </a:lvl7pPr>
            <a:lvl8pPr lvl="7" rtl="0">
              <a:spcBef>
                <a:spcPts val="0"/>
              </a:spcBef>
              <a:spcAft>
                <a:spcPts val="0"/>
              </a:spcAft>
              <a:buNone/>
              <a:defRPr sz="5000">
                <a:latin typeface="Montserrat"/>
                <a:ea typeface="Montserrat"/>
                <a:cs typeface="Montserrat"/>
                <a:sym typeface="Montserrat"/>
              </a:defRPr>
            </a:lvl8pPr>
            <a:lvl9pPr lvl="8" rtl="0">
              <a:spcBef>
                <a:spcPts val="0"/>
              </a:spcBef>
              <a:spcAft>
                <a:spcPts val="0"/>
              </a:spcAft>
              <a:buNone/>
              <a:defRPr sz="5000">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p:nvPr/>
        </p:nvSpPr>
        <p:spPr>
          <a:xfrm>
            <a:off x="713450" y="1408650"/>
            <a:ext cx="7698900" cy="2326200"/>
          </a:xfrm>
          <a:prstGeom prst="snip1Rect">
            <a:avLst>
              <a:gd name="adj" fmla="val 16667"/>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1"/>
          <p:cNvSpPr txBox="1">
            <a:spLocks noGrp="1"/>
          </p:cNvSpPr>
          <p:nvPr>
            <p:ph type="title" hasCustomPrompt="1"/>
          </p:nvPr>
        </p:nvSpPr>
        <p:spPr>
          <a:xfrm>
            <a:off x="713225" y="2276675"/>
            <a:ext cx="7698900" cy="102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500"/>
              <a:buFont typeface="Montserrat"/>
              <a:buNone/>
              <a:defRPr sz="6500" b="1">
                <a:solidFill>
                  <a:schemeClr val="accent3"/>
                </a:solidFill>
                <a:latin typeface="Montserrat"/>
                <a:ea typeface="Montserrat"/>
                <a:cs typeface="Montserrat"/>
                <a:sym typeface="Montserra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713450" y="3228425"/>
            <a:ext cx="7698900" cy="1443300"/>
          </a:xfrm>
          <a:prstGeom prst="rect">
            <a:avLst/>
          </a:prstGeom>
        </p:spPr>
        <p:txBody>
          <a:bodyPr spcFirstLastPara="1" wrap="square" lIns="91425" tIns="91425" rIns="91425" bIns="91425" anchor="t" anchorCtr="0">
            <a:noAutofit/>
          </a:bodyPr>
          <a:lstStyle>
            <a:lvl1pPr marL="457200" lvl="0" indent="-361950" algn="ctr" rtl="0">
              <a:spcBef>
                <a:spcPts val="0"/>
              </a:spcBef>
              <a:spcAft>
                <a:spcPts val="0"/>
              </a:spcAft>
              <a:buClr>
                <a:schemeClr val="accent3"/>
              </a:buClr>
              <a:buSzPts val="2100"/>
              <a:buChar char="●"/>
              <a:defRPr sz="2100">
                <a:solidFill>
                  <a:schemeClr val="accent3"/>
                </a:solidFill>
              </a:defRPr>
            </a:lvl1pPr>
            <a:lvl2pPr marL="914400" lvl="1" indent="-374650" algn="ctr" rtl="0">
              <a:spcBef>
                <a:spcPts val="1600"/>
              </a:spcBef>
              <a:spcAft>
                <a:spcPts val="0"/>
              </a:spcAft>
              <a:buClr>
                <a:schemeClr val="accent2"/>
              </a:buClr>
              <a:buSzPts val="2300"/>
              <a:buChar char="○"/>
              <a:defRPr sz="2300">
                <a:solidFill>
                  <a:schemeClr val="accent2"/>
                </a:solidFill>
              </a:defRPr>
            </a:lvl2pPr>
            <a:lvl3pPr marL="1371600" lvl="2" indent="-361950" algn="ctr" rtl="0">
              <a:spcBef>
                <a:spcPts val="1600"/>
              </a:spcBef>
              <a:spcAft>
                <a:spcPts val="0"/>
              </a:spcAft>
              <a:buClr>
                <a:schemeClr val="accent2"/>
              </a:buClr>
              <a:buSzPts val="2100"/>
              <a:buChar char="■"/>
              <a:defRPr sz="2100">
                <a:solidFill>
                  <a:schemeClr val="accent2"/>
                </a:solidFill>
              </a:defRPr>
            </a:lvl3pPr>
            <a:lvl4pPr marL="1828800" lvl="3" indent="-361950" algn="ctr" rtl="0">
              <a:spcBef>
                <a:spcPts val="1600"/>
              </a:spcBef>
              <a:spcAft>
                <a:spcPts val="0"/>
              </a:spcAft>
              <a:buClr>
                <a:schemeClr val="accent2"/>
              </a:buClr>
              <a:buSzPts val="2100"/>
              <a:buChar char="●"/>
              <a:defRPr sz="2100">
                <a:solidFill>
                  <a:schemeClr val="accent2"/>
                </a:solidFill>
              </a:defRPr>
            </a:lvl4pPr>
            <a:lvl5pPr marL="2286000" lvl="4" indent="-361950" algn="ctr" rtl="0">
              <a:spcBef>
                <a:spcPts val="1600"/>
              </a:spcBef>
              <a:spcAft>
                <a:spcPts val="0"/>
              </a:spcAft>
              <a:buClr>
                <a:schemeClr val="accent2"/>
              </a:buClr>
              <a:buSzPts val="2100"/>
              <a:buChar char="○"/>
              <a:defRPr sz="2100">
                <a:solidFill>
                  <a:schemeClr val="accent2"/>
                </a:solidFill>
              </a:defRPr>
            </a:lvl5pPr>
            <a:lvl6pPr marL="2743200" lvl="5" indent="-361950" algn="ctr" rtl="0">
              <a:spcBef>
                <a:spcPts val="1600"/>
              </a:spcBef>
              <a:spcAft>
                <a:spcPts val="0"/>
              </a:spcAft>
              <a:buClr>
                <a:schemeClr val="accent2"/>
              </a:buClr>
              <a:buSzPts val="2100"/>
              <a:buChar char="■"/>
              <a:defRPr sz="2100">
                <a:solidFill>
                  <a:schemeClr val="accent2"/>
                </a:solidFill>
              </a:defRPr>
            </a:lvl6pPr>
            <a:lvl7pPr marL="3200400" lvl="6" indent="-361950" algn="ctr" rtl="0">
              <a:spcBef>
                <a:spcPts val="1600"/>
              </a:spcBef>
              <a:spcAft>
                <a:spcPts val="0"/>
              </a:spcAft>
              <a:buClr>
                <a:schemeClr val="accent2"/>
              </a:buClr>
              <a:buSzPts val="2100"/>
              <a:buChar char="●"/>
              <a:defRPr sz="2100">
                <a:solidFill>
                  <a:schemeClr val="accent2"/>
                </a:solidFill>
              </a:defRPr>
            </a:lvl7pPr>
            <a:lvl8pPr marL="3657600" lvl="7" indent="-361950" algn="ctr" rtl="0">
              <a:spcBef>
                <a:spcPts val="1600"/>
              </a:spcBef>
              <a:spcAft>
                <a:spcPts val="0"/>
              </a:spcAft>
              <a:buClr>
                <a:schemeClr val="accent2"/>
              </a:buClr>
              <a:buSzPts val="2100"/>
              <a:buChar char="○"/>
              <a:defRPr sz="2100">
                <a:solidFill>
                  <a:schemeClr val="accent2"/>
                </a:solidFill>
              </a:defRPr>
            </a:lvl8pPr>
            <a:lvl9pPr marL="4114800" lvl="8" indent="-361950" algn="ctr" rtl="0">
              <a:spcBef>
                <a:spcPts val="1600"/>
              </a:spcBef>
              <a:spcAft>
                <a:spcPts val="1600"/>
              </a:spcAft>
              <a:buClr>
                <a:schemeClr val="accent2"/>
              </a:buClr>
              <a:buSzPts val="2100"/>
              <a:buChar char="■"/>
              <a:defRPr sz="21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one column 2">
  <p:cSld name="ONE_COLUMN_TEXT_2">
    <p:bg>
      <p:bgPr>
        <a:solidFill>
          <a:schemeClr val="accent3"/>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ubTitle" idx="1"/>
          </p:nvPr>
        </p:nvSpPr>
        <p:spPr>
          <a:xfrm>
            <a:off x="4504500" y="3160525"/>
            <a:ext cx="4001400" cy="143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9" name="Google Shape;49;p13"/>
          <p:cNvSpPr txBox="1">
            <a:spLocks noGrp="1"/>
          </p:cNvSpPr>
          <p:nvPr>
            <p:ph type="title"/>
          </p:nvPr>
        </p:nvSpPr>
        <p:spPr>
          <a:xfrm>
            <a:off x="4893975" y="1843025"/>
            <a:ext cx="3612000" cy="1295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576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ONE_COLUMN_TEXT_1_1_1">
    <p:bg>
      <p:bgPr>
        <a:solidFill>
          <a:schemeClr val="accent3"/>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subTitle" idx="1"/>
          </p:nvPr>
        </p:nvSpPr>
        <p:spPr>
          <a:xfrm>
            <a:off x="617975" y="1137450"/>
            <a:ext cx="3495900" cy="403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900"/>
              <a:buNone/>
              <a:defRPr sz="9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2" name="Google Shape;52;p14"/>
          <p:cNvSpPr txBox="1">
            <a:spLocks noGrp="1"/>
          </p:cNvSpPr>
          <p:nvPr>
            <p:ph type="title"/>
          </p:nvPr>
        </p:nvSpPr>
        <p:spPr>
          <a:xfrm>
            <a:off x="617975" y="362203"/>
            <a:ext cx="3915000" cy="10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53" name="Google Shape;53;p14"/>
          <p:cNvSpPr txBox="1">
            <a:spLocks noGrp="1"/>
          </p:cNvSpPr>
          <p:nvPr>
            <p:ph type="subTitle" idx="2"/>
          </p:nvPr>
        </p:nvSpPr>
        <p:spPr>
          <a:xfrm>
            <a:off x="4113875" y="1137450"/>
            <a:ext cx="2408700" cy="3844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900"/>
              <a:buNone/>
              <a:defRPr sz="9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4" name="Google Shape;54;p14"/>
          <p:cNvSpPr/>
          <p:nvPr/>
        </p:nvSpPr>
        <p:spPr>
          <a:xfrm>
            <a:off x="7209775" y="6400"/>
            <a:ext cx="1934100" cy="51435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
    <p:bg>
      <p:bgPr>
        <a:solidFill>
          <a:schemeClr val="accent3"/>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2">
    <p:bg>
      <p:bgPr>
        <a:solidFill>
          <a:schemeClr val="accent3"/>
        </a:solidFill>
        <a:effectLst/>
      </p:bgPr>
    </p:bg>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722550" y="362097"/>
            <a:ext cx="76989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8" name="Google Shape;58;p16"/>
          <p:cNvSpPr txBox="1">
            <a:spLocks noGrp="1"/>
          </p:cNvSpPr>
          <p:nvPr>
            <p:ph type="subTitle" idx="1"/>
          </p:nvPr>
        </p:nvSpPr>
        <p:spPr>
          <a:xfrm>
            <a:off x="722700" y="3172000"/>
            <a:ext cx="2094900" cy="73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16"/>
          <p:cNvSpPr txBox="1">
            <a:spLocks noGrp="1"/>
          </p:cNvSpPr>
          <p:nvPr>
            <p:ph type="ctrTitle" idx="2"/>
          </p:nvPr>
        </p:nvSpPr>
        <p:spPr>
          <a:xfrm>
            <a:off x="722650" y="2769550"/>
            <a:ext cx="2094900" cy="47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 name="Google Shape;60;p16"/>
          <p:cNvSpPr txBox="1">
            <a:spLocks noGrp="1"/>
          </p:cNvSpPr>
          <p:nvPr>
            <p:ph type="subTitle" idx="3"/>
          </p:nvPr>
        </p:nvSpPr>
        <p:spPr>
          <a:xfrm>
            <a:off x="3524550" y="3172000"/>
            <a:ext cx="2094900" cy="73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6"/>
          <p:cNvSpPr txBox="1">
            <a:spLocks noGrp="1"/>
          </p:cNvSpPr>
          <p:nvPr>
            <p:ph type="ctrTitle" idx="4"/>
          </p:nvPr>
        </p:nvSpPr>
        <p:spPr>
          <a:xfrm>
            <a:off x="3524550" y="2780692"/>
            <a:ext cx="2094900" cy="46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 name="Google Shape;62;p16"/>
          <p:cNvSpPr txBox="1">
            <a:spLocks noGrp="1"/>
          </p:cNvSpPr>
          <p:nvPr>
            <p:ph type="subTitle" idx="5"/>
          </p:nvPr>
        </p:nvSpPr>
        <p:spPr>
          <a:xfrm>
            <a:off x="6326513" y="3172000"/>
            <a:ext cx="2094900" cy="73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3" name="Google Shape;63;p16"/>
          <p:cNvSpPr txBox="1">
            <a:spLocks noGrp="1"/>
          </p:cNvSpPr>
          <p:nvPr>
            <p:ph type="ctrTitle" idx="6"/>
          </p:nvPr>
        </p:nvSpPr>
        <p:spPr>
          <a:xfrm>
            <a:off x="6326450" y="2780692"/>
            <a:ext cx="2094900" cy="46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2_2_2">
    <p:bg>
      <p:bgPr>
        <a:solidFill>
          <a:schemeClr val="accent3"/>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20150" y="362130"/>
            <a:ext cx="7698900" cy="4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7"/>
          <p:cNvSpPr txBox="1">
            <a:spLocks noGrp="1"/>
          </p:cNvSpPr>
          <p:nvPr>
            <p:ph type="subTitle" idx="1"/>
          </p:nvPr>
        </p:nvSpPr>
        <p:spPr>
          <a:xfrm>
            <a:off x="611400" y="3870389"/>
            <a:ext cx="2268000" cy="74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7"/>
          <p:cNvSpPr txBox="1">
            <a:spLocks noGrp="1"/>
          </p:cNvSpPr>
          <p:nvPr>
            <p:ph type="ctrTitle" idx="2"/>
          </p:nvPr>
        </p:nvSpPr>
        <p:spPr>
          <a:xfrm>
            <a:off x="611400" y="3607089"/>
            <a:ext cx="2183700" cy="415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7"/>
          <p:cNvSpPr txBox="1">
            <a:spLocks noGrp="1"/>
          </p:cNvSpPr>
          <p:nvPr>
            <p:ph type="subTitle" idx="3"/>
          </p:nvPr>
        </p:nvSpPr>
        <p:spPr>
          <a:xfrm>
            <a:off x="6259800" y="3881889"/>
            <a:ext cx="2268000" cy="78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7"/>
          <p:cNvSpPr txBox="1">
            <a:spLocks noGrp="1"/>
          </p:cNvSpPr>
          <p:nvPr>
            <p:ph type="ctrTitle" idx="4"/>
          </p:nvPr>
        </p:nvSpPr>
        <p:spPr>
          <a:xfrm>
            <a:off x="6259800" y="3618589"/>
            <a:ext cx="2268000" cy="415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0" name="Google Shape;70;p17"/>
          <p:cNvSpPr txBox="1">
            <a:spLocks noGrp="1"/>
          </p:cNvSpPr>
          <p:nvPr>
            <p:ph type="subTitle" idx="5"/>
          </p:nvPr>
        </p:nvSpPr>
        <p:spPr>
          <a:xfrm>
            <a:off x="3435600" y="3881839"/>
            <a:ext cx="2268000" cy="69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7"/>
          <p:cNvSpPr txBox="1">
            <a:spLocks noGrp="1"/>
          </p:cNvSpPr>
          <p:nvPr>
            <p:ph type="ctrTitle" idx="6"/>
          </p:nvPr>
        </p:nvSpPr>
        <p:spPr>
          <a:xfrm>
            <a:off x="3435600" y="3618589"/>
            <a:ext cx="2268000" cy="41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2" name="Google Shape;72;p17"/>
          <p:cNvSpPr txBox="1">
            <a:spLocks noGrp="1"/>
          </p:cNvSpPr>
          <p:nvPr>
            <p:ph type="subTitle" idx="7"/>
          </p:nvPr>
        </p:nvSpPr>
        <p:spPr>
          <a:xfrm>
            <a:off x="611400" y="1998975"/>
            <a:ext cx="2268000" cy="786600"/>
          </a:xfrm>
          <a:prstGeom prst="rect">
            <a:avLst/>
          </a:prstGeom>
        </p:spPr>
        <p:txBody>
          <a:bodyPr spcFirstLastPara="1" wrap="square" lIns="91425" tIns="91425" rIns="231450"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7"/>
          <p:cNvSpPr txBox="1">
            <a:spLocks noGrp="1"/>
          </p:cNvSpPr>
          <p:nvPr>
            <p:ph type="ctrTitle" idx="8"/>
          </p:nvPr>
        </p:nvSpPr>
        <p:spPr>
          <a:xfrm>
            <a:off x="611400" y="1735750"/>
            <a:ext cx="2268000" cy="415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4" name="Google Shape;74;p17"/>
          <p:cNvSpPr txBox="1">
            <a:spLocks noGrp="1"/>
          </p:cNvSpPr>
          <p:nvPr>
            <p:ph type="subTitle" idx="9"/>
          </p:nvPr>
        </p:nvSpPr>
        <p:spPr>
          <a:xfrm>
            <a:off x="6259800" y="1998925"/>
            <a:ext cx="2268000" cy="69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5" name="Google Shape;75;p17"/>
          <p:cNvSpPr txBox="1">
            <a:spLocks noGrp="1"/>
          </p:cNvSpPr>
          <p:nvPr>
            <p:ph type="ctrTitle" idx="13"/>
          </p:nvPr>
        </p:nvSpPr>
        <p:spPr>
          <a:xfrm>
            <a:off x="6259800" y="1735625"/>
            <a:ext cx="2268000" cy="415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6" name="Google Shape;76;p17"/>
          <p:cNvSpPr txBox="1">
            <a:spLocks noGrp="1"/>
          </p:cNvSpPr>
          <p:nvPr>
            <p:ph type="subTitle" idx="14"/>
          </p:nvPr>
        </p:nvSpPr>
        <p:spPr>
          <a:xfrm>
            <a:off x="3435600" y="1998925"/>
            <a:ext cx="2268000" cy="69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7" name="Google Shape;77;p17"/>
          <p:cNvSpPr txBox="1">
            <a:spLocks noGrp="1"/>
          </p:cNvSpPr>
          <p:nvPr>
            <p:ph type="ctrTitle" idx="15"/>
          </p:nvPr>
        </p:nvSpPr>
        <p:spPr>
          <a:xfrm>
            <a:off x="3435600" y="1735750"/>
            <a:ext cx="2268000" cy="41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2_2_1">
    <p:bg>
      <p:bgPr>
        <a:solidFill>
          <a:schemeClr val="accent3"/>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subTitle" idx="1"/>
          </p:nvPr>
        </p:nvSpPr>
        <p:spPr>
          <a:xfrm>
            <a:off x="588900" y="2985925"/>
            <a:ext cx="1715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8"/>
          <p:cNvSpPr txBox="1">
            <a:spLocks noGrp="1"/>
          </p:cNvSpPr>
          <p:nvPr>
            <p:ph type="ctrTitle"/>
          </p:nvPr>
        </p:nvSpPr>
        <p:spPr>
          <a:xfrm>
            <a:off x="588900" y="1600850"/>
            <a:ext cx="1715400" cy="1461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1" name="Google Shape;81;p18"/>
          <p:cNvSpPr txBox="1">
            <a:spLocks noGrp="1"/>
          </p:cNvSpPr>
          <p:nvPr>
            <p:ph type="title" idx="2"/>
          </p:nvPr>
        </p:nvSpPr>
        <p:spPr>
          <a:xfrm>
            <a:off x="588900" y="369700"/>
            <a:ext cx="8015100" cy="96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82" name="Google Shape;82;p18"/>
          <p:cNvSpPr txBox="1">
            <a:spLocks noGrp="1"/>
          </p:cNvSpPr>
          <p:nvPr>
            <p:ph type="subTitle" idx="3"/>
          </p:nvPr>
        </p:nvSpPr>
        <p:spPr>
          <a:xfrm>
            <a:off x="2646300" y="2985925"/>
            <a:ext cx="1715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8"/>
          <p:cNvSpPr txBox="1">
            <a:spLocks noGrp="1"/>
          </p:cNvSpPr>
          <p:nvPr>
            <p:ph type="ctrTitle" idx="4"/>
          </p:nvPr>
        </p:nvSpPr>
        <p:spPr>
          <a:xfrm>
            <a:off x="2646300" y="1658000"/>
            <a:ext cx="1715400" cy="1404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4" name="Google Shape;84;p18"/>
          <p:cNvSpPr txBox="1">
            <a:spLocks noGrp="1"/>
          </p:cNvSpPr>
          <p:nvPr>
            <p:ph type="subTitle" idx="5"/>
          </p:nvPr>
        </p:nvSpPr>
        <p:spPr>
          <a:xfrm>
            <a:off x="4627500" y="2985925"/>
            <a:ext cx="1715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8"/>
          <p:cNvSpPr txBox="1">
            <a:spLocks noGrp="1"/>
          </p:cNvSpPr>
          <p:nvPr>
            <p:ph type="ctrTitle" idx="6"/>
          </p:nvPr>
        </p:nvSpPr>
        <p:spPr>
          <a:xfrm>
            <a:off x="4627500" y="1657925"/>
            <a:ext cx="1715400" cy="1404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8"/>
          <p:cNvSpPr txBox="1">
            <a:spLocks noGrp="1"/>
          </p:cNvSpPr>
          <p:nvPr>
            <p:ph type="subTitle" idx="7"/>
          </p:nvPr>
        </p:nvSpPr>
        <p:spPr>
          <a:xfrm>
            <a:off x="6684900" y="2985925"/>
            <a:ext cx="1715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8"/>
          <p:cNvSpPr txBox="1">
            <a:spLocks noGrp="1"/>
          </p:cNvSpPr>
          <p:nvPr>
            <p:ph type="ctrTitle" idx="8"/>
          </p:nvPr>
        </p:nvSpPr>
        <p:spPr>
          <a:xfrm>
            <a:off x="6684900" y="1600850"/>
            <a:ext cx="1715400" cy="1461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CUSTOM_2_1">
    <p:bg>
      <p:bgPr>
        <a:solidFill>
          <a:schemeClr val="accent3"/>
        </a:solid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1723175" y="21654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0" name="Google Shape;90;p19"/>
          <p:cNvSpPr txBox="1">
            <a:spLocks noGrp="1"/>
          </p:cNvSpPr>
          <p:nvPr>
            <p:ph type="ctrTitle"/>
          </p:nvPr>
        </p:nvSpPr>
        <p:spPr>
          <a:xfrm>
            <a:off x="1723175" y="17162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91" name="Google Shape;91;p19"/>
          <p:cNvSpPr txBox="1">
            <a:spLocks noGrp="1"/>
          </p:cNvSpPr>
          <p:nvPr>
            <p:ph type="title" idx="2" hasCustomPrompt="1"/>
          </p:nvPr>
        </p:nvSpPr>
        <p:spPr>
          <a:xfrm>
            <a:off x="865625" y="1795800"/>
            <a:ext cx="12576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92" name="Google Shape;92;p19"/>
          <p:cNvSpPr txBox="1">
            <a:spLocks noGrp="1"/>
          </p:cNvSpPr>
          <p:nvPr>
            <p:ph type="title" idx="3"/>
          </p:nvPr>
        </p:nvSpPr>
        <p:spPr>
          <a:xfrm>
            <a:off x="477950" y="362284"/>
            <a:ext cx="8042700" cy="91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93" name="Google Shape;93;p19"/>
          <p:cNvSpPr txBox="1">
            <a:spLocks noGrp="1"/>
          </p:cNvSpPr>
          <p:nvPr>
            <p:ph type="subTitle" idx="4"/>
          </p:nvPr>
        </p:nvSpPr>
        <p:spPr>
          <a:xfrm>
            <a:off x="1723175" y="31560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4" name="Google Shape;94;p19"/>
          <p:cNvSpPr txBox="1">
            <a:spLocks noGrp="1"/>
          </p:cNvSpPr>
          <p:nvPr>
            <p:ph type="ctrTitle" idx="5"/>
          </p:nvPr>
        </p:nvSpPr>
        <p:spPr>
          <a:xfrm>
            <a:off x="1723175" y="27068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95" name="Google Shape;95;p19"/>
          <p:cNvSpPr txBox="1">
            <a:spLocks noGrp="1"/>
          </p:cNvSpPr>
          <p:nvPr>
            <p:ph type="title" idx="6" hasCustomPrompt="1"/>
          </p:nvPr>
        </p:nvSpPr>
        <p:spPr>
          <a:xfrm>
            <a:off x="865625" y="2786400"/>
            <a:ext cx="13233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96" name="Google Shape;96;p19"/>
          <p:cNvSpPr txBox="1">
            <a:spLocks noGrp="1"/>
          </p:cNvSpPr>
          <p:nvPr>
            <p:ph type="subTitle" idx="7"/>
          </p:nvPr>
        </p:nvSpPr>
        <p:spPr>
          <a:xfrm>
            <a:off x="1723175" y="41466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7" name="Google Shape;97;p19"/>
          <p:cNvSpPr txBox="1">
            <a:spLocks noGrp="1"/>
          </p:cNvSpPr>
          <p:nvPr>
            <p:ph type="ctrTitle" idx="8"/>
          </p:nvPr>
        </p:nvSpPr>
        <p:spPr>
          <a:xfrm>
            <a:off x="1723175" y="36974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98" name="Google Shape;98;p19"/>
          <p:cNvSpPr txBox="1">
            <a:spLocks noGrp="1"/>
          </p:cNvSpPr>
          <p:nvPr>
            <p:ph type="title" idx="9" hasCustomPrompt="1"/>
          </p:nvPr>
        </p:nvSpPr>
        <p:spPr>
          <a:xfrm>
            <a:off x="865625" y="3777000"/>
            <a:ext cx="13233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99" name="Google Shape;99;p19"/>
          <p:cNvSpPr txBox="1">
            <a:spLocks noGrp="1"/>
          </p:cNvSpPr>
          <p:nvPr>
            <p:ph type="subTitle" idx="13"/>
          </p:nvPr>
        </p:nvSpPr>
        <p:spPr>
          <a:xfrm>
            <a:off x="5761775" y="21654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0" name="Google Shape;100;p19"/>
          <p:cNvSpPr txBox="1">
            <a:spLocks noGrp="1"/>
          </p:cNvSpPr>
          <p:nvPr>
            <p:ph type="ctrTitle" idx="14"/>
          </p:nvPr>
        </p:nvSpPr>
        <p:spPr>
          <a:xfrm>
            <a:off x="5761775" y="17162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01" name="Google Shape;101;p19"/>
          <p:cNvSpPr txBox="1">
            <a:spLocks noGrp="1"/>
          </p:cNvSpPr>
          <p:nvPr>
            <p:ph type="title" idx="15" hasCustomPrompt="1"/>
          </p:nvPr>
        </p:nvSpPr>
        <p:spPr>
          <a:xfrm>
            <a:off x="4904225" y="1795800"/>
            <a:ext cx="12576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02" name="Google Shape;102;p19"/>
          <p:cNvSpPr txBox="1">
            <a:spLocks noGrp="1"/>
          </p:cNvSpPr>
          <p:nvPr>
            <p:ph type="subTitle" idx="16"/>
          </p:nvPr>
        </p:nvSpPr>
        <p:spPr>
          <a:xfrm>
            <a:off x="5761775" y="31560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3" name="Google Shape;103;p19"/>
          <p:cNvSpPr txBox="1">
            <a:spLocks noGrp="1"/>
          </p:cNvSpPr>
          <p:nvPr>
            <p:ph type="ctrTitle" idx="17"/>
          </p:nvPr>
        </p:nvSpPr>
        <p:spPr>
          <a:xfrm>
            <a:off x="5761775" y="27068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04" name="Google Shape;104;p19"/>
          <p:cNvSpPr txBox="1">
            <a:spLocks noGrp="1"/>
          </p:cNvSpPr>
          <p:nvPr>
            <p:ph type="title" idx="18" hasCustomPrompt="1"/>
          </p:nvPr>
        </p:nvSpPr>
        <p:spPr>
          <a:xfrm>
            <a:off x="4904225" y="2786400"/>
            <a:ext cx="13233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05" name="Google Shape;105;p19"/>
          <p:cNvSpPr txBox="1">
            <a:spLocks noGrp="1"/>
          </p:cNvSpPr>
          <p:nvPr>
            <p:ph type="subTitle" idx="19"/>
          </p:nvPr>
        </p:nvSpPr>
        <p:spPr>
          <a:xfrm>
            <a:off x="5761775" y="4146651"/>
            <a:ext cx="2752500" cy="5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6" name="Google Shape;106;p19"/>
          <p:cNvSpPr txBox="1">
            <a:spLocks noGrp="1"/>
          </p:cNvSpPr>
          <p:nvPr>
            <p:ph type="ctrTitle" idx="20"/>
          </p:nvPr>
        </p:nvSpPr>
        <p:spPr>
          <a:xfrm>
            <a:off x="5761775" y="3697426"/>
            <a:ext cx="2752500" cy="587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07" name="Google Shape;107;p19"/>
          <p:cNvSpPr txBox="1">
            <a:spLocks noGrp="1"/>
          </p:cNvSpPr>
          <p:nvPr>
            <p:ph type="title" idx="21" hasCustomPrompt="1"/>
          </p:nvPr>
        </p:nvSpPr>
        <p:spPr>
          <a:xfrm>
            <a:off x="4904225" y="3777000"/>
            <a:ext cx="1323300" cy="6573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Font typeface="Montserrat"/>
              <a:buNone/>
              <a:defRPr sz="3400" b="1">
                <a:latin typeface="Montserrat"/>
                <a:ea typeface="Montserrat"/>
                <a:cs typeface="Montserrat"/>
                <a:sym typeface="Montserrat"/>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accent3"/>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616200" y="1921650"/>
            <a:ext cx="3412500" cy="28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20"/>
          <p:cNvSpPr txBox="1">
            <a:spLocks noGrp="1"/>
          </p:cNvSpPr>
          <p:nvPr>
            <p:ph type="subTitle" idx="1"/>
          </p:nvPr>
        </p:nvSpPr>
        <p:spPr>
          <a:xfrm>
            <a:off x="616200" y="640100"/>
            <a:ext cx="3591000" cy="1245900"/>
          </a:xfrm>
          <a:prstGeom prst="rect">
            <a:avLst/>
          </a:prstGeom>
        </p:spPr>
        <p:txBody>
          <a:bodyPr spcFirstLastPara="1" wrap="square" lIns="91425" tIns="91425" rIns="91425" bIns="91425" anchor="t" anchorCtr="0">
            <a:noAutofit/>
          </a:bodyPr>
          <a:lstStyle>
            <a:lvl1pPr lvl="0">
              <a:spcBef>
                <a:spcPts val="0"/>
              </a:spcBef>
              <a:spcAft>
                <a:spcPts val="0"/>
              </a:spcAft>
              <a:buNone/>
              <a:defRPr sz="1700">
                <a:solidFill>
                  <a:schemeClr val="accent3"/>
                </a:solidFill>
              </a:defRPr>
            </a:lvl1pPr>
            <a:lvl2pPr lvl="1">
              <a:spcBef>
                <a:spcPts val="1600"/>
              </a:spcBef>
              <a:spcAft>
                <a:spcPts val="0"/>
              </a:spcAft>
              <a:buNone/>
              <a:defRPr sz="1700">
                <a:solidFill>
                  <a:schemeClr val="accent3"/>
                </a:solidFill>
              </a:defRPr>
            </a:lvl2pPr>
            <a:lvl3pPr lvl="2">
              <a:spcBef>
                <a:spcPts val="1600"/>
              </a:spcBef>
              <a:spcAft>
                <a:spcPts val="0"/>
              </a:spcAft>
              <a:buNone/>
              <a:defRPr sz="1700">
                <a:solidFill>
                  <a:schemeClr val="accent3"/>
                </a:solidFill>
              </a:defRPr>
            </a:lvl3pPr>
            <a:lvl4pPr lvl="3">
              <a:spcBef>
                <a:spcPts val="1600"/>
              </a:spcBef>
              <a:spcAft>
                <a:spcPts val="0"/>
              </a:spcAft>
              <a:buNone/>
              <a:defRPr sz="1700">
                <a:solidFill>
                  <a:schemeClr val="accent3"/>
                </a:solidFill>
              </a:defRPr>
            </a:lvl4pPr>
            <a:lvl5pPr lvl="4">
              <a:spcBef>
                <a:spcPts val="1600"/>
              </a:spcBef>
              <a:spcAft>
                <a:spcPts val="0"/>
              </a:spcAft>
              <a:buNone/>
              <a:defRPr sz="1700">
                <a:solidFill>
                  <a:schemeClr val="accent3"/>
                </a:solidFill>
              </a:defRPr>
            </a:lvl5pPr>
            <a:lvl6pPr lvl="5">
              <a:spcBef>
                <a:spcPts val="1600"/>
              </a:spcBef>
              <a:spcAft>
                <a:spcPts val="0"/>
              </a:spcAft>
              <a:buNone/>
              <a:defRPr sz="1700">
                <a:solidFill>
                  <a:schemeClr val="accent3"/>
                </a:solidFill>
              </a:defRPr>
            </a:lvl6pPr>
            <a:lvl7pPr lvl="6">
              <a:spcBef>
                <a:spcPts val="1600"/>
              </a:spcBef>
              <a:spcAft>
                <a:spcPts val="0"/>
              </a:spcAft>
              <a:buNone/>
              <a:defRPr sz="1700">
                <a:solidFill>
                  <a:schemeClr val="accent3"/>
                </a:solidFill>
              </a:defRPr>
            </a:lvl7pPr>
            <a:lvl8pPr lvl="7">
              <a:spcBef>
                <a:spcPts val="1600"/>
              </a:spcBef>
              <a:spcAft>
                <a:spcPts val="0"/>
              </a:spcAft>
              <a:buNone/>
              <a:defRPr sz="1700">
                <a:solidFill>
                  <a:schemeClr val="accent3"/>
                </a:solidFill>
              </a:defRPr>
            </a:lvl8pPr>
            <a:lvl9pPr lvl="8">
              <a:spcBef>
                <a:spcPts val="1600"/>
              </a:spcBef>
              <a:spcAft>
                <a:spcPts val="1600"/>
              </a:spcAft>
              <a:buNone/>
              <a:defRPr sz="17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1411206" y="-2589400"/>
            <a:ext cx="7130700" cy="8334900"/>
          </a:xfrm>
          <a:prstGeom prst="rtTriangle">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3"/>
          <p:cNvCxnSpPr/>
          <p:nvPr/>
        </p:nvCxnSpPr>
        <p:spPr>
          <a:xfrm flipH="1">
            <a:off x="497294" y="-1987300"/>
            <a:ext cx="8334900" cy="7130700"/>
          </a:xfrm>
          <a:prstGeom prst="straightConnector1">
            <a:avLst/>
          </a:prstGeom>
          <a:noFill/>
          <a:ln w="9525" cap="flat" cmpd="sng">
            <a:solidFill>
              <a:schemeClr val="accent4"/>
            </a:solidFill>
            <a:prstDash val="solid"/>
            <a:round/>
            <a:headEnd type="none" w="med" len="med"/>
            <a:tailEnd type="none" w="med" len="med"/>
          </a:ln>
        </p:spPr>
      </p:cxnSp>
      <p:sp>
        <p:nvSpPr>
          <p:cNvPr id="18" name="Google Shape;18;p3"/>
          <p:cNvSpPr txBox="1">
            <a:spLocks noGrp="1"/>
          </p:cNvSpPr>
          <p:nvPr>
            <p:ph type="title"/>
          </p:nvPr>
        </p:nvSpPr>
        <p:spPr>
          <a:xfrm>
            <a:off x="4818025" y="2436625"/>
            <a:ext cx="3710100" cy="1942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800">
                <a:solidFill>
                  <a:schemeClr val="accent3"/>
                </a:solidFill>
              </a:defRPr>
            </a:lvl1pPr>
            <a:lvl2pPr lvl="1" rtl="0">
              <a:spcBef>
                <a:spcPts val="0"/>
              </a:spcBef>
              <a:spcAft>
                <a:spcPts val="0"/>
              </a:spcAft>
              <a:buNone/>
              <a:defRPr>
                <a:solidFill>
                  <a:schemeClr val="accent3"/>
                </a:solidFill>
                <a:latin typeface="Montserrat"/>
                <a:ea typeface="Montserrat"/>
                <a:cs typeface="Montserrat"/>
                <a:sym typeface="Montserrat"/>
              </a:defRPr>
            </a:lvl2pPr>
            <a:lvl3pPr lvl="2" rtl="0">
              <a:spcBef>
                <a:spcPts val="0"/>
              </a:spcBef>
              <a:spcAft>
                <a:spcPts val="0"/>
              </a:spcAft>
              <a:buNone/>
              <a:defRPr>
                <a:solidFill>
                  <a:schemeClr val="accent3"/>
                </a:solidFill>
                <a:latin typeface="Montserrat"/>
                <a:ea typeface="Montserrat"/>
                <a:cs typeface="Montserrat"/>
                <a:sym typeface="Montserrat"/>
              </a:defRPr>
            </a:lvl3pPr>
            <a:lvl4pPr lvl="3" rtl="0">
              <a:spcBef>
                <a:spcPts val="0"/>
              </a:spcBef>
              <a:spcAft>
                <a:spcPts val="0"/>
              </a:spcAft>
              <a:buNone/>
              <a:defRPr>
                <a:solidFill>
                  <a:schemeClr val="accent3"/>
                </a:solidFill>
                <a:latin typeface="Montserrat"/>
                <a:ea typeface="Montserrat"/>
                <a:cs typeface="Montserrat"/>
                <a:sym typeface="Montserrat"/>
              </a:defRPr>
            </a:lvl4pPr>
            <a:lvl5pPr lvl="4" rtl="0">
              <a:spcBef>
                <a:spcPts val="0"/>
              </a:spcBef>
              <a:spcAft>
                <a:spcPts val="0"/>
              </a:spcAft>
              <a:buNone/>
              <a:defRPr>
                <a:solidFill>
                  <a:schemeClr val="accent3"/>
                </a:solidFill>
                <a:latin typeface="Montserrat"/>
                <a:ea typeface="Montserrat"/>
                <a:cs typeface="Montserrat"/>
                <a:sym typeface="Montserrat"/>
              </a:defRPr>
            </a:lvl5pPr>
            <a:lvl6pPr lvl="5" rtl="0">
              <a:spcBef>
                <a:spcPts val="0"/>
              </a:spcBef>
              <a:spcAft>
                <a:spcPts val="0"/>
              </a:spcAft>
              <a:buNone/>
              <a:defRPr>
                <a:solidFill>
                  <a:schemeClr val="accent3"/>
                </a:solidFill>
                <a:latin typeface="Montserrat"/>
                <a:ea typeface="Montserrat"/>
                <a:cs typeface="Montserrat"/>
                <a:sym typeface="Montserrat"/>
              </a:defRPr>
            </a:lvl6pPr>
            <a:lvl7pPr lvl="6" rtl="0">
              <a:spcBef>
                <a:spcPts val="0"/>
              </a:spcBef>
              <a:spcAft>
                <a:spcPts val="0"/>
              </a:spcAft>
              <a:buNone/>
              <a:defRPr>
                <a:solidFill>
                  <a:schemeClr val="accent3"/>
                </a:solidFill>
                <a:latin typeface="Montserrat"/>
                <a:ea typeface="Montserrat"/>
                <a:cs typeface="Montserrat"/>
                <a:sym typeface="Montserrat"/>
              </a:defRPr>
            </a:lvl7pPr>
            <a:lvl8pPr lvl="7" rtl="0">
              <a:spcBef>
                <a:spcPts val="0"/>
              </a:spcBef>
              <a:spcAft>
                <a:spcPts val="0"/>
              </a:spcAft>
              <a:buNone/>
              <a:defRPr>
                <a:solidFill>
                  <a:schemeClr val="accent3"/>
                </a:solidFill>
                <a:latin typeface="Montserrat"/>
                <a:ea typeface="Montserrat"/>
                <a:cs typeface="Montserrat"/>
                <a:sym typeface="Montserrat"/>
              </a:defRPr>
            </a:lvl8pPr>
            <a:lvl9pPr lvl="8" rtl="0">
              <a:spcBef>
                <a:spcPts val="0"/>
              </a:spcBef>
              <a:spcAft>
                <a:spcPts val="0"/>
              </a:spcAft>
              <a:buNone/>
              <a:defRPr>
                <a:solidFill>
                  <a:schemeClr val="accent3"/>
                </a:solidFill>
                <a:latin typeface="Montserrat"/>
                <a:ea typeface="Montserrat"/>
                <a:cs typeface="Montserrat"/>
                <a:sym typeface="Montserrat"/>
              </a:defRPr>
            </a:lvl9pPr>
          </a:lstStyle>
          <a:p>
            <a:endParaRPr/>
          </a:p>
        </p:txBody>
      </p:sp>
      <p:sp>
        <p:nvSpPr>
          <p:cNvPr id="19" name="Google Shape;19;p3"/>
          <p:cNvSpPr txBox="1">
            <a:spLocks noGrp="1"/>
          </p:cNvSpPr>
          <p:nvPr>
            <p:ph type="title" idx="2" hasCustomPrompt="1"/>
          </p:nvPr>
        </p:nvSpPr>
        <p:spPr>
          <a:xfrm>
            <a:off x="6413100" y="2017525"/>
            <a:ext cx="2114700" cy="6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000"/>
              <a:buFont typeface="Montserrat"/>
              <a:buNone/>
              <a:defRPr sz="7000" b="1">
                <a:solidFill>
                  <a:schemeClr val="accent3"/>
                </a:solidFill>
                <a:latin typeface="Montserrat"/>
                <a:ea typeface="Montserrat"/>
                <a:cs typeface="Montserrat"/>
                <a:sym typeface="Montserra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0" name="Google Shape;20;p3"/>
          <p:cNvSpPr txBox="1">
            <a:spLocks noGrp="1"/>
          </p:cNvSpPr>
          <p:nvPr>
            <p:ph type="subTitle" idx="1"/>
          </p:nvPr>
        </p:nvSpPr>
        <p:spPr>
          <a:xfrm>
            <a:off x="3651000" y="3569850"/>
            <a:ext cx="4877100" cy="784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one column">
  <p:cSld name="ONE_COLUMN_TEXT_4">
    <p:bg>
      <p:bgPr>
        <a:solidFill>
          <a:schemeClr val="accent3"/>
        </a:solidFill>
        <a:effectLst/>
      </p:bgPr>
    </p:bg>
    <p:spTree>
      <p:nvGrpSpPr>
        <p:cNvPr id="1" name="Shape 111"/>
        <p:cNvGrpSpPr/>
        <p:nvPr/>
      </p:nvGrpSpPr>
      <p:grpSpPr>
        <a:xfrm>
          <a:off x="0" y="0"/>
          <a:ext cx="0" cy="0"/>
          <a:chOff x="0" y="0"/>
          <a:chExt cx="0" cy="0"/>
        </a:xfrm>
      </p:grpSpPr>
      <p:sp>
        <p:nvSpPr>
          <p:cNvPr id="112" name="Google Shape;112;p21"/>
          <p:cNvSpPr txBox="1">
            <a:spLocks noGrp="1"/>
          </p:cNvSpPr>
          <p:nvPr>
            <p:ph type="subTitle" idx="1"/>
          </p:nvPr>
        </p:nvSpPr>
        <p:spPr>
          <a:xfrm>
            <a:off x="623275" y="1907975"/>
            <a:ext cx="3941700" cy="108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13" name="Google Shape;113;p21"/>
          <p:cNvSpPr txBox="1">
            <a:spLocks noGrp="1"/>
          </p:cNvSpPr>
          <p:nvPr>
            <p:ph type="title"/>
          </p:nvPr>
        </p:nvSpPr>
        <p:spPr>
          <a:xfrm>
            <a:off x="617975" y="745375"/>
            <a:ext cx="3941700" cy="1133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ITLE_AND_BODY_2">
    <p:bg>
      <p:bgPr>
        <a:solidFill>
          <a:schemeClr val="accent3"/>
        </a:soli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496100" y="-243825"/>
            <a:ext cx="4031700" cy="215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4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16" name="Google Shape;116;p22"/>
          <p:cNvSpPr txBox="1">
            <a:spLocks noGrp="1"/>
          </p:cNvSpPr>
          <p:nvPr>
            <p:ph type="body" idx="1"/>
          </p:nvPr>
        </p:nvSpPr>
        <p:spPr>
          <a:xfrm>
            <a:off x="7074525" y="1965975"/>
            <a:ext cx="1420800" cy="3177600"/>
          </a:xfrm>
          <a:prstGeom prst="rect">
            <a:avLst/>
          </a:prstGeom>
        </p:spPr>
        <p:txBody>
          <a:bodyPr spcFirstLastPara="1" wrap="square" lIns="91425" tIns="91425" rIns="91425" bIns="91425" anchor="t" anchorCtr="0">
            <a:noAutofit/>
          </a:bodyPr>
          <a:lstStyle>
            <a:lvl1pPr marL="457200" lvl="0" indent="-317500" algn="r">
              <a:lnSpc>
                <a:spcPct val="100000"/>
              </a:lnSpc>
              <a:spcBef>
                <a:spcPts val="0"/>
              </a:spcBef>
              <a:spcAft>
                <a:spcPts val="0"/>
              </a:spcAft>
              <a:buSzPts val="1400"/>
              <a:buChar char="●"/>
              <a:defRPr/>
            </a:lvl1pPr>
            <a:lvl2pPr marL="914400" lvl="1" indent="-317500" algn="r">
              <a:lnSpc>
                <a:spcPct val="100000"/>
              </a:lnSpc>
              <a:spcBef>
                <a:spcPts val="1600"/>
              </a:spcBef>
              <a:spcAft>
                <a:spcPts val="0"/>
              </a:spcAft>
              <a:buSzPts val="1400"/>
              <a:buChar char="○"/>
              <a:defRPr/>
            </a:lvl2pPr>
            <a:lvl3pPr marL="1371600" lvl="2" indent="-317500" algn="r">
              <a:lnSpc>
                <a:spcPct val="100000"/>
              </a:lnSpc>
              <a:spcBef>
                <a:spcPts val="1600"/>
              </a:spcBef>
              <a:spcAft>
                <a:spcPts val="0"/>
              </a:spcAft>
              <a:buSzPts val="1400"/>
              <a:buChar char="■"/>
              <a:defRPr/>
            </a:lvl3pPr>
            <a:lvl4pPr marL="1828800" lvl="3" indent="-317500" algn="r">
              <a:lnSpc>
                <a:spcPct val="100000"/>
              </a:lnSpc>
              <a:spcBef>
                <a:spcPts val="1600"/>
              </a:spcBef>
              <a:spcAft>
                <a:spcPts val="0"/>
              </a:spcAft>
              <a:buSzPts val="1400"/>
              <a:buChar char="●"/>
              <a:defRPr/>
            </a:lvl4pPr>
            <a:lvl5pPr marL="2286000" lvl="4" indent="-317500" algn="r">
              <a:lnSpc>
                <a:spcPct val="100000"/>
              </a:lnSpc>
              <a:spcBef>
                <a:spcPts val="1600"/>
              </a:spcBef>
              <a:spcAft>
                <a:spcPts val="0"/>
              </a:spcAft>
              <a:buSzPts val="1400"/>
              <a:buChar char="○"/>
              <a:defRPr/>
            </a:lvl5pPr>
            <a:lvl6pPr marL="2743200" lvl="5" indent="-317500" algn="r">
              <a:lnSpc>
                <a:spcPct val="100000"/>
              </a:lnSpc>
              <a:spcBef>
                <a:spcPts val="1600"/>
              </a:spcBef>
              <a:spcAft>
                <a:spcPts val="0"/>
              </a:spcAft>
              <a:buSzPts val="1400"/>
              <a:buChar char="■"/>
              <a:defRPr/>
            </a:lvl6pPr>
            <a:lvl7pPr marL="3200400" lvl="6" indent="-317500" algn="r">
              <a:lnSpc>
                <a:spcPct val="100000"/>
              </a:lnSpc>
              <a:spcBef>
                <a:spcPts val="1600"/>
              </a:spcBef>
              <a:spcAft>
                <a:spcPts val="0"/>
              </a:spcAft>
              <a:buSzPts val="1400"/>
              <a:buChar char="●"/>
              <a:defRPr/>
            </a:lvl7pPr>
            <a:lvl8pPr marL="3657600" lvl="7" indent="-317500" algn="r">
              <a:lnSpc>
                <a:spcPct val="100000"/>
              </a:lnSpc>
              <a:spcBef>
                <a:spcPts val="1600"/>
              </a:spcBef>
              <a:spcAft>
                <a:spcPts val="0"/>
              </a:spcAft>
              <a:buSzPts val="1400"/>
              <a:buChar char="○"/>
              <a:defRPr/>
            </a:lvl8pPr>
            <a:lvl9pPr marL="4114800" lvl="8" indent="-317500" algn="r">
              <a:lnSpc>
                <a:spcPct val="100000"/>
              </a:lnSpc>
              <a:spcBef>
                <a:spcPts val="1600"/>
              </a:spcBef>
              <a:spcAft>
                <a:spcPts val="1600"/>
              </a:spcAft>
              <a:buSzPts val="1400"/>
              <a:buChar char="■"/>
              <a:defRPr/>
            </a:lvl9pPr>
          </a:lstStyle>
          <a:p>
            <a:endParaRPr/>
          </a:p>
        </p:txBody>
      </p:sp>
      <p:sp>
        <p:nvSpPr>
          <p:cNvPr id="117" name="Google Shape;117;p22"/>
          <p:cNvSpPr txBox="1"/>
          <p:nvPr/>
        </p:nvSpPr>
        <p:spPr>
          <a:xfrm>
            <a:off x="4714800" y="3644900"/>
            <a:ext cx="3813300" cy="1026300"/>
          </a:xfrm>
          <a:prstGeom prst="rect">
            <a:avLst/>
          </a:prstGeom>
          <a:noFill/>
          <a:ln>
            <a:noFill/>
          </a:ln>
        </p:spPr>
        <p:txBody>
          <a:bodyPr spcFirstLastPara="1" wrap="square" lIns="91425" tIns="91425" rIns="91425" bIns="91425" anchor="t" anchorCtr="0">
            <a:noAutofit/>
          </a:bodyPr>
          <a:lstStyle/>
          <a:p>
            <a:pPr marL="1371600" lvl="0" indent="0" algn="r" rtl="0">
              <a:lnSpc>
                <a:spcPct val="114000"/>
              </a:lnSpc>
              <a:spcBef>
                <a:spcPts val="0"/>
              </a:spcBef>
              <a:spcAft>
                <a:spcPts val="0"/>
              </a:spcAft>
              <a:buNone/>
            </a:pPr>
            <a:r>
              <a:rPr lang="en" sz="800" b="1">
                <a:solidFill>
                  <a:schemeClr val="accent1"/>
                </a:solidFill>
                <a:latin typeface="Montserrat"/>
                <a:ea typeface="Montserrat"/>
                <a:cs typeface="Montserrat"/>
                <a:sym typeface="Montserrat"/>
              </a:rPr>
              <a:t>CREDITS</a:t>
            </a:r>
            <a:r>
              <a:rPr lang="en" sz="800">
                <a:solidFill>
                  <a:schemeClr val="accent1"/>
                </a:solidFill>
                <a:latin typeface="Montserrat"/>
                <a:ea typeface="Montserrat"/>
                <a:cs typeface="Montserrat"/>
                <a:sym typeface="Montserrat"/>
              </a:rPr>
              <a:t>:</a:t>
            </a:r>
            <a:endParaRPr sz="800">
              <a:solidFill>
                <a:schemeClr val="accent1"/>
              </a:solidFill>
              <a:latin typeface="Montserrat"/>
              <a:ea typeface="Montserrat"/>
              <a:cs typeface="Montserrat"/>
              <a:sym typeface="Montserrat"/>
            </a:endParaRPr>
          </a:p>
          <a:p>
            <a:pPr marL="1371600" lvl="0" indent="0" algn="r" rtl="0">
              <a:lnSpc>
                <a:spcPct val="114000"/>
              </a:lnSpc>
              <a:spcBef>
                <a:spcPts val="0"/>
              </a:spcBef>
              <a:spcAft>
                <a:spcPts val="0"/>
              </a:spcAft>
              <a:buNone/>
            </a:pPr>
            <a:r>
              <a:rPr lang="en" sz="800">
                <a:solidFill>
                  <a:schemeClr val="accent1"/>
                </a:solidFill>
                <a:latin typeface="Montserrat"/>
                <a:ea typeface="Montserrat"/>
                <a:cs typeface="Montserrat"/>
                <a:sym typeface="Montserrat"/>
              </a:rPr>
              <a:t>This presentation template was created by </a:t>
            </a:r>
            <a:r>
              <a:rPr lang="en" sz="800" b="1">
                <a:solidFill>
                  <a:schemeClr val="accen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800">
                <a:solidFill>
                  <a:schemeClr val="accent1"/>
                </a:solidFill>
                <a:latin typeface="Montserrat"/>
                <a:ea typeface="Montserrat"/>
                <a:cs typeface="Montserrat"/>
                <a:sym typeface="Montserrat"/>
              </a:rPr>
              <a:t>, including icons by </a:t>
            </a:r>
            <a:r>
              <a:rPr lang="en" sz="800" b="1">
                <a:solidFill>
                  <a:schemeClr val="accen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800" b="1">
                <a:solidFill>
                  <a:schemeClr val="accent1"/>
                </a:solidFill>
                <a:latin typeface="Montserrat"/>
                <a:ea typeface="Montserrat"/>
                <a:cs typeface="Montserrat"/>
                <a:sym typeface="Montserrat"/>
              </a:rPr>
              <a:t>, </a:t>
            </a:r>
            <a:r>
              <a:rPr lang="en" sz="800">
                <a:solidFill>
                  <a:schemeClr val="accent1"/>
                </a:solidFill>
                <a:latin typeface="Montserrat"/>
                <a:ea typeface="Montserrat"/>
                <a:cs typeface="Montserrat"/>
                <a:sym typeface="Montserrat"/>
              </a:rPr>
              <a:t>infographics &amp; images by </a:t>
            </a:r>
            <a:r>
              <a:rPr lang="en" sz="800" b="1">
                <a:solidFill>
                  <a:schemeClr val="accen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800" b="1">
                <a:solidFill>
                  <a:schemeClr val="accent1"/>
                </a:solidFill>
                <a:latin typeface="Montserrat"/>
                <a:ea typeface="Montserrat"/>
                <a:cs typeface="Montserrat"/>
                <a:sym typeface="Montserrat"/>
              </a:rPr>
              <a:t> </a:t>
            </a:r>
            <a:endParaRPr sz="800" b="1">
              <a:solidFill>
                <a:schemeClr val="accent1"/>
              </a:solidFill>
              <a:latin typeface="Montserrat"/>
              <a:ea typeface="Montserrat"/>
              <a:cs typeface="Montserrat"/>
              <a:sym typeface="Montserrat"/>
            </a:endParaRPr>
          </a:p>
        </p:txBody>
      </p:sp>
      <p:sp>
        <p:nvSpPr>
          <p:cNvPr id="118" name="Google Shape;118;p22"/>
          <p:cNvSpPr txBox="1">
            <a:spLocks noGrp="1"/>
          </p:cNvSpPr>
          <p:nvPr>
            <p:ph type="subTitle" idx="2"/>
          </p:nvPr>
        </p:nvSpPr>
        <p:spPr>
          <a:xfrm>
            <a:off x="4117975" y="4392525"/>
            <a:ext cx="4410000" cy="270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8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17750" y="362250"/>
            <a:ext cx="7708500" cy="94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617625" y="1044900"/>
            <a:ext cx="7990200" cy="3528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437675" y="361825"/>
            <a:ext cx="5090400" cy="107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3984550" y="2682000"/>
            <a:ext cx="2232600" cy="17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a:endParaRPr/>
          </a:p>
        </p:txBody>
      </p:sp>
      <p:sp>
        <p:nvSpPr>
          <p:cNvPr id="27" name="Google Shape;27;p5"/>
          <p:cNvSpPr txBox="1">
            <a:spLocks noGrp="1"/>
          </p:cNvSpPr>
          <p:nvPr>
            <p:ph type="ctrTitle" idx="2"/>
          </p:nvPr>
        </p:nvSpPr>
        <p:spPr>
          <a:xfrm>
            <a:off x="3984550" y="1954500"/>
            <a:ext cx="2232600" cy="727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 name="Google Shape;28;p5"/>
          <p:cNvSpPr txBox="1">
            <a:spLocks noGrp="1"/>
          </p:cNvSpPr>
          <p:nvPr>
            <p:ph type="subTitle" idx="3"/>
          </p:nvPr>
        </p:nvSpPr>
        <p:spPr>
          <a:xfrm>
            <a:off x="6313925" y="2682000"/>
            <a:ext cx="2232600" cy="17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a:endParaRPr/>
          </a:p>
        </p:txBody>
      </p:sp>
      <p:sp>
        <p:nvSpPr>
          <p:cNvPr id="29" name="Google Shape;29;p5"/>
          <p:cNvSpPr txBox="1">
            <a:spLocks noGrp="1"/>
          </p:cNvSpPr>
          <p:nvPr>
            <p:ph type="ctrTitle" idx="4"/>
          </p:nvPr>
        </p:nvSpPr>
        <p:spPr>
          <a:xfrm>
            <a:off x="6313925" y="1954500"/>
            <a:ext cx="2232600" cy="727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25" y="362277"/>
            <a:ext cx="7698900" cy="10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subTitle" idx="1"/>
          </p:nvPr>
        </p:nvSpPr>
        <p:spPr>
          <a:xfrm>
            <a:off x="606675" y="1288850"/>
            <a:ext cx="4021500" cy="1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34" name="Google Shape;34;p7"/>
          <p:cNvSpPr txBox="1">
            <a:spLocks noGrp="1"/>
          </p:cNvSpPr>
          <p:nvPr>
            <p:ph type="title"/>
          </p:nvPr>
        </p:nvSpPr>
        <p:spPr>
          <a:xfrm>
            <a:off x="606675" y="-125600"/>
            <a:ext cx="3965400" cy="1377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23600" y="539500"/>
            <a:ext cx="6367800" cy="4056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ubTitle" idx="1"/>
          </p:nvPr>
        </p:nvSpPr>
        <p:spPr>
          <a:xfrm>
            <a:off x="597150" y="2537475"/>
            <a:ext cx="4021500" cy="10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39" name="Google Shape;39;p9"/>
          <p:cNvSpPr txBox="1">
            <a:spLocks noGrp="1"/>
          </p:cNvSpPr>
          <p:nvPr>
            <p:ph type="title"/>
          </p:nvPr>
        </p:nvSpPr>
        <p:spPr>
          <a:xfrm>
            <a:off x="597150" y="1200150"/>
            <a:ext cx="4021500" cy="129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623400" y="362097"/>
            <a:ext cx="778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6500" y="368825"/>
            <a:ext cx="7795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PT Serif"/>
              <a:buNone/>
              <a:defRPr sz="2800">
                <a:solidFill>
                  <a:schemeClr val="accent1"/>
                </a:solidFill>
                <a:latin typeface="PT Serif"/>
                <a:ea typeface="PT Serif"/>
                <a:cs typeface="PT Serif"/>
                <a:sym typeface="PT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16500" y="1076275"/>
            <a:ext cx="7795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8.png"/><Relationship Id="rId7"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30.jpg"/><Relationship Id="rId5" Type="http://schemas.openxmlformats.org/officeDocument/2006/relationships/image" Target="../media/image9.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sct.gob.mx/uploads/media/Comunicado_190_2015.pdf" TargetMode="External"/><Relationship Id="rId3" Type="http://schemas.openxmlformats.org/officeDocument/2006/relationships/hyperlink" Target="https://www-statista-com.proxygw.wrlc.org/statistics/729533/forecasted-market-size-of-drones-in-smart-agriculture-worldwide/" TargetMode="External"/><Relationship Id="rId7" Type="http://schemas.openxmlformats.org/officeDocument/2006/relationships/hyperlink" Target="https://www-statista-com.proxygw.wrlc.org/statistics/1184343/mexico-incentives-agricultural-technology-adoption/" TargetMode="External"/><Relationship Id="rId12" Type="http://schemas.openxmlformats.org/officeDocument/2006/relationships/hyperlink" Target="https://iieg.gob.mx/ns/wp-content/uploads/2020/05/Estudio-de-exportaciones-de-tequila-mayo-2020.pdf"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www-statista-com.proxygw.wrlc.org/statistics/1177589/mexico-challenges-agricultural-technology-businesses/" TargetMode="External"/><Relationship Id="rId11" Type="http://schemas.openxmlformats.org/officeDocument/2006/relationships/hyperlink" Target="https://www-statista-com.proxygw.wrlc.org/statistics/591489/mexico-planted-avocado-area-by-state/" TargetMode="External"/><Relationship Id="rId5" Type="http://schemas.openxmlformats.org/officeDocument/2006/relationships/hyperlink" Target="https://www-statista-com.proxygw.wrlc.org/statistics/1184401/latin-america-precision-agriculture-cagr-country/" TargetMode="External"/><Relationship Id="rId10" Type="http://schemas.openxmlformats.org/officeDocument/2006/relationships/hyperlink" Target="http://www.chihuahua.gob.mx/contenidos/ocupa-chihuahua-primeros-lugares-en-produccion-agricola-y-pecuaria#:~:text=En%202018%20produjo%2047%20mil,trigo%20forrajero%20verde%20y%20pistache" TargetMode="External"/><Relationship Id="rId4" Type="http://schemas.openxmlformats.org/officeDocument/2006/relationships/hyperlink" Target="https://www-statista-com.proxygw.wrlc.org/statistics/1184391/latin-america-precision-agriculture-market-country/" TargetMode="External"/><Relationship Id="rId9" Type="http://schemas.openxmlformats.org/officeDocument/2006/relationships/hyperlink" Target="https://www-statista-com.proxygw.wrlc.org/statistics/311696/mexico-s-tequila-produc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375700" y="2832900"/>
            <a:ext cx="5768400" cy="1526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900">
                <a:solidFill>
                  <a:schemeClr val="accent3"/>
                </a:solidFill>
              </a:rPr>
              <a:t>GAAP Proposal: Mexico</a:t>
            </a:r>
            <a:endParaRPr sz="6000">
              <a:solidFill>
                <a:schemeClr val="accent3"/>
              </a:solidFill>
            </a:endParaRPr>
          </a:p>
        </p:txBody>
      </p:sp>
      <p:sp>
        <p:nvSpPr>
          <p:cNvPr id="124" name="Google Shape;124;p23"/>
          <p:cNvSpPr txBox="1">
            <a:spLocks noGrp="1"/>
          </p:cNvSpPr>
          <p:nvPr>
            <p:ph type="subTitle" idx="1"/>
          </p:nvPr>
        </p:nvSpPr>
        <p:spPr>
          <a:xfrm>
            <a:off x="2857500" y="4359300"/>
            <a:ext cx="6234300" cy="78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Team: </a:t>
            </a:r>
            <a:r>
              <a:rPr lang="en" dirty="0" err="1"/>
              <a:t>Yihang</a:t>
            </a:r>
            <a:r>
              <a:rPr lang="en" dirty="0"/>
              <a:t> Zhao, </a:t>
            </a:r>
            <a:r>
              <a:rPr lang="en" dirty="0" err="1"/>
              <a:t>Yixuan</a:t>
            </a:r>
            <a:r>
              <a:rPr lang="en" dirty="0"/>
              <a:t> Yang, Lourdes </a:t>
            </a:r>
            <a:r>
              <a:rPr lang="en" dirty="0" err="1"/>
              <a:t>Siman</a:t>
            </a:r>
            <a:endParaRPr dirty="0"/>
          </a:p>
        </p:txBody>
      </p:sp>
      <p:pic>
        <p:nvPicPr>
          <p:cNvPr id="125" name="Google Shape;125;p23"/>
          <p:cNvPicPr preferRelativeResize="0"/>
          <p:nvPr/>
        </p:nvPicPr>
        <p:blipFill>
          <a:blip r:embed="rId4">
            <a:alphaModFix/>
          </a:blip>
          <a:stretch>
            <a:fillRect/>
          </a:stretch>
        </p:blipFill>
        <p:spPr>
          <a:xfrm>
            <a:off x="5445296" y="1922925"/>
            <a:ext cx="2951100" cy="1685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4818025" y="2127525"/>
            <a:ext cx="3710100" cy="194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Excellent</a:t>
            </a:r>
            <a:endParaRPr/>
          </a:p>
          <a:p>
            <a:pPr marL="0" lvl="0" indent="0" algn="r" rtl="0">
              <a:spcBef>
                <a:spcPts val="0"/>
              </a:spcBef>
              <a:spcAft>
                <a:spcPts val="0"/>
              </a:spcAft>
              <a:buNone/>
            </a:pPr>
            <a:r>
              <a:rPr lang="en"/>
              <a:t>External</a:t>
            </a:r>
            <a:endParaRPr/>
          </a:p>
          <a:p>
            <a:pPr marL="0" lvl="0" indent="0" algn="r" rtl="0">
              <a:spcBef>
                <a:spcPts val="0"/>
              </a:spcBef>
              <a:spcAft>
                <a:spcPts val="0"/>
              </a:spcAft>
              <a:buNone/>
            </a:pPr>
            <a:r>
              <a:rPr lang="en"/>
              <a:t>Environment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subTitle" idx="1"/>
          </p:nvPr>
        </p:nvSpPr>
        <p:spPr>
          <a:xfrm>
            <a:off x="145225" y="1281750"/>
            <a:ext cx="4021500" cy="1075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EASE-RK is 43; there is no much limitations on accessing the business</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500">
              <a:solidFill>
                <a:srgbClr val="000000"/>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American and Mexico trade and cooperate history and beneficial trade regulations(United States-Mexico -Canada Agreement USMCA)</a:t>
            </a:r>
            <a:endParaRPr sz="1500">
              <a:solidFill>
                <a:srgbClr val="000000"/>
              </a:solidFill>
              <a:latin typeface="Arial"/>
              <a:ea typeface="Arial"/>
              <a:cs typeface="Arial"/>
              <a:sym typeface="Arial"/>
            </a:endParaRPr>
          </a:p>
        </p:txBody>
      </p:sp>
      <p:sp>
        <p:nvSpPr>
          <p:cNvPr id="232" name="Google Shape;232;p33"/>
          <p:cNvSpPr txBox="1">
            <a:spLocks noGrp="1"/>
          </p:cNvSpPr>
          <p:nvPr>
            <p:ph type="title"/>
          </p:nvPr>
        </p:nvSpPr>
        <p:spPr>
          <a:xfrm>
            <a:off x="606675" y="539500"/>
            <a:ext cx="3965400" cy="71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Policy Environment</a:t>
            </a:r>
            <a:endParaRPr/>
          </a:p>
        </p:txBody>
      </p:sp>
      <p:pic>
        <p:nvPicPr>
          <p:cNvPr id="233" name="Google Shape;233;p33"/>
          <p:cNvPicPr preferRelativeResize="0"/>
          <p:nvPr/>
        </p:nvPicPr>
        <p:blipFill rotWithShape="1">
          <a:blip r:embed="rId3">
            <a:alphaModFix/>
          </a:blip>
          <a:srcRect t="4379" b="11239"/>
          <a:stretch/>
        </p:blipFill>
        <p:spPr>
          <a:xfrm flipH="1">
            <a:off x="0" y="0"/>
            <a:ext cx="9144000" cy="5143500"/>
          </a:xfrm>
          <a:prstGeom prst="rtTriangle">
            <a:avLst/>
          </a:prstGeom>
          <a:noFill/>
          <a:ln>
            <a:noFill/>
          </a:ln>
        </p:spPr>
      </p:pic>
      <p:cxnSp>
        <p:nvCxnSpPr>
          <p:cNvPr id="234" name="Google Shape;234;p33"/>
          <p:cNvCxnSpPr/>
          <p:nvPr/>
        </p:nvCxnSpPr>
        <p:spPr>
          <a:xfrm>
            <a:off x="11375" y="1221100"/>
            <a:ext cx="1403700" cy="5100"/>
          </a:xfrm>
          <a:prstGeom prst="straightConnector1">
            <a:avLst/>
          </a:prstGeom>
          <a:noFill/>
          <a:ln w="9525" cap="flat" cmpd="sng">
            <a:solidFill>
              <a:schemeClr val="accent1"/>
            </a:solidFill>
            <a:prstDash val="solid"/>
            <a:round/>
            <a:headEnd type="none" w="med" len="med"/>
            <a:tailEnd type="oval" w="med" len="med"/>
          </a:ln>
        </p:spPr>
      </p:cxnSp>
      <p:sp>
        <p:nvSpPr>
          <p:cNvPr id="235" name="Google Shape;235;p33"/>
          <p:cNvSpPr/>
          <p:nvPr/>
        </p:nvSpPr>
        <p:spPr>
          <a:xfrm rot="-5400000">
            <a:off x="6658125" y="2657400"/>
            <a:ext cx="1666800" cy="3305400"/>
          </a:xfrm>
          <a:prstGeom prst="rtTriangle">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4504500" y="3160525"/>
            <a:ext cx="4001400" cy="14346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Multinationals are already growing their crops in Mexico. Example: Pepsico’s Frito lay grows its potatoes in Mexico.  </a:t>
            </a:r>
            <a:endParaRPr sz="15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r" rtl="0">
              <a:lnSpc>
                <a:spcPct val="115000"/>
              </a:lnSpc>
              <a:spcBef>
                <a:spcPts val="0"/>
              </a:spcBef>
              <a:spcAft>
                <a:spcPts val="0"/>
              </a:spcAft>
              <a:buClr>
                <a:schemeClr val="dk1"/>
              </a:buClr>
              <a:buSzPts val="1100"/>
              <a:buFont typeface="Arial"/>
              <a:buNone/>
            </a:pPr>
            <a:endParaRPr sz="1500">
              <a:solidFill>
                <a:srgbClr val="000000"/>
              </a:solidFill>
              <a:latin typeface="Arial"/>
              <a:ea typeface="Arial"/>
              <a:cs typeface="Arial"/>
              <a:sym typeface="Arial"/>
            </a:endParaRPr>
          </a:p>
        </p:txBody>
      </p:sp>
      <p:sp>
        <p:nvSpPr>
          <p:cNvPr id="241" name="Google Shape;241;p34"/>
          <p:cNvSpPr txBox="1">
            <a:spLocks noGrp="1"/>
          </p:cNvSpPr>
          <p:nvPr>
            <p:ph type="title"/>
          </p:nvPr>
        </p:nvSpPr>
        <p:spPr>
          <a:xfrm>
            <a:off x="4645500" y="2541000"/>
            <a:ext cx="3880500" cy="59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Economic Environment</a:t>
            </a:r>
            <a:endParaRPr/>
          </a:p>
        </p:txBody>
      </p:sp>
      <p:cxnSp>
        <p:nvCxnSpPr>
          <p:cNvPr id="242" name="Google Shape;242;p34"/>
          <p:cNvCxnSpPr/>
          <p:nvPr/>
        </p:nvCxnSpPr>
        <p:spPr>
          <a:xfrm rot="10800000" flipH="1">
            <a:off x="7277700" y="3099925"/>
            <a:ext cx="1902600" cy="2400"/>
          </a:xfrm>
          <a:prstGeom prst="straightConnector1">
            <a:avLst/>
          </a:prstGeom>
          <a:noFill/>
          <a:ln w="9525" cap="flat" cmpd="sng">
            <a:solidFill>
              <a:schemeClr val="accent1"/>
            </a:solidFill>
            <a:prstDash val="solid"/>
            <a:round/>
            <a:headEnd type="oval" w="med" len="med"/>
            <a:tailEnd type="none" w="med" len="med"/>
          </a:ln>
        </p:spPr>
      </p:cxnSp>
      <p:pic>
        <p:nvPicPr>
          <p:cNvPr id="243" name="Google Shape;243;p34"/>
          <p:cNvPicPr preferRelativeResize="0"/>
          <p:nvPr/>
        </p:nvPicPr>
        <p:blipFill rotWithShape="1">
          <a:blip r:embed="rId3">
            <a:alphaModFix/>
          </a:blip>
          <a:srcRect b="15973"/>
          <a:stretch/>
        </p:blipFill>
        <p:spPr>
          <a:xfrm rot="10800000" flipH="1">
            <a:off x="0" y="-13850"/>
            <a:ext cx="9181200" cy="5143500"/>
          </a:xfrm>
          <a:prstGeom prst="rtTriangle">
            <a:avLst/>
          </a:prstGeom>
          <a:noFill/>
          <a:ln>
            <a:noFill/>
          </a:ln>
        </p:spPr>
      </p:pic>
      <p:sp>
        <p:nvSpPr>
          <p:cNvPr id="244" name="Google Shape;244;p34"/>
          <p:cNvSpPr/>
          <p:nvPr/>
        </p:nvSpPr>
        <p:spPr>
          <a:xfrm rot="5400000">
            <a:off x="819439" y="-819449"/>
            <a:ext cx="1666800" cy="3305700"/>
          </a:xfrm>
          <a:prstGeom prst="rtTriangle">
            <a:avLst/>
          </a:prstGeom>
          <a:solidFill>
            <a:srgbClr val="3E4035">
              <a:alpha val="8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8"/>
        <p:cNvGrpSpPr/>
        <p:nvPr/>
      </p:nvGrpSpPr>
      <p:grpSpPr>
        <a:xfrm>
          <a:off x="0" y="0"/>
          <a:ext cx="0" cy="0"/>
          <a:chOff x="0" y="0"/>
          <a:chExt cx="0" cy="0"/>
        </a:xfrm>
      </p:grpSpPr>
      <p:sp>
        <p:nvSpPr>
          <p:cNvPr id="249" name="Google Shape;249;p35"/>
          <p:cNvSpPr/>
          <p:nvPr/>
        </p:nvSpPr>
        <p:spPr>
          <a:xfrm rot="5400000" flipH="1">
            <a:off x="1751900" y="595700"/>
            <a:ext cx="467700" cy="2550000"/>
          </a:xfrm>
          <a:prstGeom prst="snip1Rect">
            <a:avLst>
              <a:gd name="adj" fmla="val 16667"/>
            </a:avLst>
          </a:prstGeom>
          <a:solidFill>
            <a:srgbClr val="90A683">
              <a:alpha val="9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txBox="1"/>
          <p:nvPr/>
        </p:nvSpPr>
        <p:spPr>
          <a:xfrm>
            <a:off x="711000" y="2256950"/>
            <a:ext cx="25500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accent1"/>
                </a:solidFill>
                <a:latin typeface="Montserrat"/>
                <a:ea typeface="Montserrat"/>
                <a:cs typeface="Montserrat"/>
                <a:sym typeface="Montserrat"/>
              </a:rPr>
              <a:t>+16.1%</a:t>
            </a:r>
            <a:endParaRPr sz="2900" b="1">
              <a:solidFill>
                <a:schemeClr val="accent1"/>
              </a:solidFill>
              <a:latin typeface="Montserrat"/>
              <a:ea typeface="Montserrat"/>
              <a:cs typeface="Montserrat"/>
              <a:sym typeface="Montserrat"/>
            </a:endParaRPr>
          </a:p>
          <a:p>
            <a:pPr marL="0" lvl="0" indent="0" algn="ctr" rtl="0">
              <a:spcBef>
                <a:spcPts val="0"/>
              </a:spcBef>
              <a:spcAft>
                <a:spcPts val="0"/>
              </a:spcAft>
              <a:buNone/>
            </a:pPr>
            <a:endParaRPr sz="1300">
              <a:solidFill>
                <a:schemeClr val="accent1"/>
              </a:solidFill>
              <a:latin typeface="Montserrat"/>
              <a:ea typeface="Montserrat"/>
              <a:cs typeface="Montserrat"/>
              <a:sym typeface="Montserrat"/>
            </a:endParaRPr>
          </a:p>
        </p:txBody>
      </p:sp>
      <p:sp>
        <p:nvSpPr>
          <p:cNvPr id="251" name="Google Shape;251;p35"/>
          <p:cNvSpPr txBox="1"/>
          <p:nvPr/>
        </p:nvSpPr>
        <p:spPr>
          <a:xfrm>
            <a:off x="710700" y="1636850"/>
            <a:ext cx="25500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3"/>
                </a:solidFill>
                <a:latin typeface="Montserrat"/>
                <a:ea typeface="Montserrat"/>
                <a:cs typeface="Montserrat"/>
                <a:sym typeface="Montserrat"/>
              </a:rPr>
              <a:t>Mexico</a:t>
            </a:r>
            <a:endParaRPr sz="1300">
              <a:solidFill>
                <a:schemeClr val="accent3"/>
              </a:solidFill>
              <a:latin typeface="Montserrat"/>
              <a:ea typeface="Montserrat"/>
              <a:cs typeface="Montserrat"/>
              <a:sym typeface="Montserrat"/>
            </a:endParaRPr>
          </a:p>
        </p:txBody>
      </p:sp>
      <p:sp>
        <p:nvSpPr>
          <p:cNvPr id="252" name="Google Shape;252;p35"/>
          <p:cNvSpPr txBox="1"/>
          <p:nvPr/>
        </p:nvSpPr>
        <p:spPr>
          <a:xfrm>
            <a:off x="3721500" y="4214700"/>
            <a:ext cx="5064000" cy="21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800">
              <a:solidFill>
                <a:schemeClr val="accent1"/>
              </a:solidFill>
              <a:latin typeface="Montserrat"/>
              <a:ea typeface="Montserrat"/>
              <a:cs typeface="Montserrat"/>
              <a:sym typeface="Montserrat"/>
            </a:endParaRPr>
          </a:p>
        </p:txBody>
      </p:sp>
      <p:sp>
        <p:nvSpPr>
          <p:cNvPr id="253" name="Google Shape;253;p35"/>
          <p:cNvSpPr txBox="1">
            <a:spLocks noGrp="1"/>
          </p:cNvSpPr>
          <p:nvPr>
            <p:ph type="title"/>
          </p:nvPr>
        </p:nvSpPr>
        <p:spPr>
          <a:xfrm>
            <a:off x="623400" y="362097"/>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Compound annual growth rate</a:t>
            </a:r>
            <a:endParaRPr/>
          </a:p>
        </p:txBody>
      </p:sp>
      <p:cxnSp>
        <p:nvCxnSpPr>
          <p:cNvPr id="254" name="Google Shape;254;p35"/>
          <p:cNvCxnSpPr/>
          <p:nvPr/>
        </p:nvCxnSpPr>
        <p:spPr>
          <a:xfrm rot="10800000" flipH="1">
            <a:off x="724200" y="964650"/>
            <a:ext cx="7695600" cy="8100"/>
          </a:xfrm>
          <a:prstGeom prst="straightConnector1">
            <a:avLst/>
          </a:prstGeom>
          <a:noFill/>
          <a:ln w="9525" cap="flat" cmpd="sng">
            <a:solidFill>
              <a:schemeClr val="accent1"/>
            </a:solidFill>
            <a:prstDash val="solid"/>
            <a:round/>
            <a:headEnd type="oval" w="med" len="med"/>
            <a:tailEnd type="oval" w="med" len="med"/>
          </a:ln>
        </p:spPr>
      </p:cxnSp>
      <p:pic>
        <p:nvPicPr>
          <p:cNvPr id="255" name="Google Shape;255;p35"/>
          <p:cNvPicPr preferRelativeResize="0"/>
          <p:nvPr/>
        </p:nvPicPr>
        <p:blipFill>
          <a:blip r:embed="rId3">
            <a:alphaModFix/>
          </a:blip>
          <a:stretch>
            <a:fillRect/>
          </a:stretch>
        </p:blipFill>
        <p:spPr>
          <a:xfrm>
            <a:off x="3760650" y="1678900"/>
            <a:ext cx="4659152" cy="2937150"/>
          </a:xfrm>
          <a:prstGeom prst="rect">
            <a:avLst/>
          </a:prstGeom>
          <a:noFill/>
          <a:ln>
            <a:noFill/>
          </a:ln>
        </p:spPr>
      </p:pic>
      <p:sp>
        <p:nvSpPr>
          <p:cNvPr id="256" name="Google Shape;256;p35"/>
          <p:cNvSpPr txBox="1"/>
          <p:nvPr/>
        </p:nvSpPr>
        <p:spPr>
          <a:xfrm>
            <a:off x="477550" y="2766950"/>
            <a:ext cx="3157800" cy="1477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000000"/>
              </a:buClr>
              <a:buSzPts val="1500"/>
              <a:buFont typeface="Arial"/>
              <a:buChar char="●"/>
            </a:pPr>
            <a:r>
              <a:rPr lang="en" sz="1500"/>
              <a:t>From 2019 to 2025, Mexico was expected to register a relatively high compound annual growth rate (CAGR), amounting to 16.1 percent.</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3437675" y="361825"/>
            <a:ext cx="5090400" cy="107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Social Environment</a:t>
            </a:r>
            <a:endParaRPr/>
          </a:p>
        </p:txBody>
      </p:sp>
      <p:sp>
        <p:nvSpPr>
          <p:cNvPr id="262" name="Google Shape;262;p36"/>
          <p:cNvSpPr txBox="1">
            <a:spLocks noGrp="1"/>
          </p:cNvSpPr>
          <p:nvPr>
            <p:ph type="subTitle" idx="1"/>
          </p:nvPr>
        </p:nvSpPr>
        <p:spPr>
          <a:xfrm>
            <a:off x="3977450" y="1652600"/>
            <a:ext cx="4989000" cy="2457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 sz="1500">
                <a:latin typeface="Arial"/>
                <a:ea typeface="Arial"/>
                <a:cs typeface="Arial"/>
                <a:sym typeface="Arial"/>
              </a:rPr>
              <a:t>ELEC-PC is 97.2 which means the infrastructure of electricity is complete in the rural area.</a:t>
            </a:r>
            <a:endParaRPr sz="1500">
              <a:latin typeface="Arial"/>
              <a:ea typeface="Arial"/>
              <a:cs typeface="Arial"/>
              <a:sym typeface="Arial"/>
            </a:endParaRPr>
          </a:p>
          <a:p>
            <a:pPr marL="457200" lvl="0" indent="0" algn="l" rtl="0">
              <a:spcBef>
                <a:spcPts val="0"/>
              </a:spcBef>
              <a:spcAft>
                <a:spcPts val="0"/>
              </a:spcAft>
              <a:buNone/>
            </a:pP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Closeness to the US makes it an easier location for shipment and travel. </a:t>
            </a:r>
            <a:endParaRPr sz="1500">
              <a:latin typeface="Arial"/>
              <a:ea typeface="Arial"/>
              <a:cs typeface="Arial"/>
              <a:sym typeface="Arial"/>
            </a:endParaRPr>
          </a:p>
          <a:p>
            <a:pPr marL="457200" lvl="0" indent="0" algn="l" rtl="0">
              <a:spcBef>
                <a:spcPts val="0"/>
              </a:spcBef>
              <a:spcAft>
                <a:spcPts val="0"/>
              </a:spcAft>
              <a:buNone/>
            </a:pPr>
            <a:endParaRPr sz="1500">
              <a:latin typeface="Arial"/>
              <a:ea typeface="Arial"/>
              <a:cs typeface="Arial"/>
              <a:sym typeface="Arial"/>
            </a:endParaRPr>
          </a:p>
        </p:txBody>
      </p:sp>
      <p:cxnSp>
        <p:nvCxnSpPr>
          <p:cNvPr id="263" name="Google Shape;263;p36"/>
          <p:cNvCxnSpPr/>
          <p:nvPr/>
        </p:nvCxnSpPr>
        <p:spPr>
          <a:xfrm rot="10800000" flipH="1">
            <a:off x="6217150" y="981825"/>
            <a:ext cx="2926800" cy="600"/>
          </a:xfrm>
          <a:prstGeom prst="straightConnector1">
            <a:avLst/>
          </a:prstGeom>
          <a:noFill/>
          <a:ln w="9525" cap="flat" cmpd="sng">
            <a:solidFill>
              <a:schemeClr val="dk2"/>
            </a:solidFill>
            <a:prstDash val="solid"/>
            <a:round/>
            <a:headEnd type="oval" w="med" len="med"/>
            <a:tailEnd type="none" w="med" len="med"/>
          </a:ln>
        </p:spPr>
      </p:cxnSp>
      <p:pic>
        <p:nvPicPr>
          <p:cNvPr id="264" name="Google Shape;264;p36"/>
          <p:cNvPicPr preferRelativeResize="0"/>
          <p:nvPr/>
        </p:nvPicPr>
        <p:blipFill rotWithShape="1">
          <a:blip r:embed="rId3">
            <a:alphaModFix/>
          </a:blip>
          <a:srcRect l="38335" r="14724"/>
          <a:stretch/>
        </p:blipFill>
        <p:spPr>
          <a:xfrm>
            <a:off x="0" y="25"/>
            <a:ext cx="3621600" cy="5143500"/>
          </a:xfrm>
          <a:prstGeom prst="parallelogram">
            <a:avLst>
              <a:gd name="adj" fmla="val 25000"/>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713225" y="362277"/>
            <a:ext cx="76989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Employment growth rate</a:t>
            </a:r>
            <a:endParaRPr/>
          </a:p>
        </p:txBody>
      </p:sp>
      <p:sp>
        <p:nvSpPr>
          <p:cNvPr id="270" name="Google Shape;270;p37"/>
          <p:cNvSpPr/>
          <p:nvPr/>
        </p:nvSpPr>
        <p:spPr>
          <a:xfrm flipH="1">
            <a:off x="6716050" y="1481150"/>
            <a:ext cx="1705500" cy="1202400"/>
          </a:xfrm>
          <a:prstGeom prst="snip1Rect">
            <a:avLst>
              <a:gd name="adj" fmla="val 16667"/>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7"/>
          <p:cNvCxnSpPr/>
          <p:nvPr/>
        </p:nvCxnSpPr>
        <p:spPr>
          <a:xfrm rot="10800000" flipH="1">
            <a:off x="5528650" y="2144100"/>
            <a:ext cx="1187400" cy="387900"/>
          </a:xfrm>
          <a:prstGeom prst="bentConnector3">
            <a:avLst>
              <a:gd name="adj1" fmla="val 50000"/>
            </a:avLst>
          </a:prstGeom>
          <a:noFill/>
          <a:ln w="9525" cap="flat" cmpd="sng">
            <a:solidFill>
              <a:schemeClr val="accent1"/>
            </a:solidFill>
            <a:prstDash val="dot"/>
            <a:round/>
            <a:headEnd type="oval" w="med" len="med"/>
            <a:tailEnd type="oval" w="med" len="med"/>
          </a:ln>
        </p:spPr>
      </p:cxnSp>
      <p:cxnSp>
        <p:nvCxnSpPr>
          <p:cNvPr id="272" name="Google Shape;272;p37"/>
          <p:cNvCxnSpPr/>
          <p:nvPr/>
        </p:nvCxnSpPr>
        <p:spPr>
          <a:xfrm rot="10800000">
            <a:off x="2380350" y="2209525"/>
            <a:ext cx="952500" cy="357600"/>
          </a:xfrm>
          <a:prstGeom prst="bentConnector3">
            <a:avLst>
              <a:gd name="adj1" fmla="val 50000"/>
            </a:avLst>
          </a:prstGeom>
          <a:noFill/>
          <a:ln w="9525" cap="flat" cmpd="sng">
            <a:solidFill>
              <a:schemeClr val="accent1"/>
            </a:solidFill>
            <a:prstDash val="dot"/>
            <a:round/>
            <a:headEnd type="oval" w="med" len="med"/>
            <a:tailEnd type="oval" w="med" len="med"/>
          </a:ln>
        </p:spPr>
      </p:cxnSp>
      <p:cxnSp>
        <p:nvCxnSpPr>
          <p:cNvPr id="273" name="Google Shape;273;p37"/>
          <p:cNvCxnSpPr/>
          <p:nvPr/>
        </p:nvCxnSpPr>
        <p:spPr>
          <a:xfrm rot="10800000">
            <a:off x="2349700" y="3666275"/>
            <a:ext cx="1008300" cy="124800"/>
          </a:xfrm>
          <a:prstGeom prst="bentConnector3">
            <a:avLst>
              <a:gd name="adj1" fmla="val 50000"/>
            </a:avLst>
          </a:prstGeom>
          <a:noFill/>
          <a:ln w="9525" cap="flat" cmpd="sng">
            <a:solidFill>
              <a:schemeClr val="accent1"/>
            </a:solidFill>
            <a:prstDash val="dot"/>
            <a:round/>
            <a:headEnd type="oval" w="med" len="med"/>
            <a:tailEnd type="oval" w="med" len="med"/>
          </a:ln>
        </p:spPr>
      </p:cxnSp>
      <p:sp>
        <p:nvSpPr>
          <p:cNvPr id="274" name="Google Shape;274;p37"/>
          <p:cNvSpPr txBox="1"/>
          <p:nvPr/>
        </p:nvSpPr>
        <p:spPr>
          <a:xfrm>
            <a:off x="3609050" y="2643325"/>
            <a:ext cx="19425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a:solidFill>
                <a:schemeClr val="accent1"/>
              </a:solidFill>
              <a:latin typeface="Montserrat"/>
              <a:ea typeface="Montserrat"/>
              <a:cs typeface="Montserrat"/>
              <a:sym typeface="Montserrat"/>
            </a:endParaRPr>
          </a:p>
        </p:txBody>
      </p:sp>
      <p:cxnSp>
        <p:nvCxnSpPr>
          <p:cNvPr id="275" name="Google Shape;275;p37"/>
          <p:cNvCxnSpPr/>
          <p:nvPr/>
        </p:nvCxnSpPr>
        <p:spPr>
          <a:xfrm rot="10800000" flipH="1">
            <a:off x="724200" y="96465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276" name="Google Shape;276;p37"/>
          <p:cNvSpPr txBox="1"/>
          <p:nvPr/>
        </p:nvSpPr>
        <p:spPr>
          <a:xfrm>
            <a:off x="6864850" y="1725275"/>
            <a:ext cx="1503300" cy="3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accent1"/>
                </a:solidFill>
                <a:latin typeface="Montserrat"/>
                <a:ea typeface="Montserrat"/>
                <a:cs typeface="Montserrat"/>
                <a:sym typeface="Montserrat"/>
              </a:rPr>
              <a:t>100%</a:t>
            </a:r>
            <a:endParaRPr sz="2900" b="1">
              <a:solidFill>
                <a:schemeClr val="accent1"/>
              </a:solidFill>
              <a:latin typeface="Montserrat"/>
              <a:ea typeface="Montserrat"/>
              <a:cs typeface="Montserrat"/>
              <a:sym typeface="Montserrat"/>
            </a:endParaRPr>
          </a:p>
          <a:p>
            <a:pPr marL="0" lvl="0" indent="0" algn="ctr" rtl="0">
              <a:spcBef>
                <a:spcPts val="0"/>
              </a:spcBef>
              <a:spcAft>
                <a:spcPts val="0"/>
              </a:spcAft>
              <a:buNone/>
            </a:pPr>
            <a:endParaRPr sz="1300">
              <a:solidFill>
                <a:schemeClr val="accent2"/>
              </a:solidFill>
              <a:latin typeface="Montserrat"/>
              <a:ea typeface="Montserrat"/>
              <a:cs typeface="Montserrat"/>
              <a:sym typeface="Montserrat"/>
            </a:endParaRPr>
          </a:p>
        </p:txBody>
      </p:sp>
      <p:sp>
        <p:nvSpPr>
          <p:cNvPr id="277" name="Google Shape;277;p37"/>
          <p:cNvSpPr txBox="1"/>
          <p:nvPr/>
        </p:nvSpPr>
        <p:spPr>
          <a:xfrm>
            <a:off x="6916500" y="2215797"/>
            <a:ext cx="1503300" cy="24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90A683"/>
                </a:solidFill>
                <a:latin typeface="Montserrat"/>
                <a:ea typeface="Montserrat"/>
                <a:cs typeface="Montserrat"/>
                <a:sym typeface="Montserrat"/>
              </a:rPr>
              <a:t>Big Data and precision agriculture</a:t>
            </a:r>
            <a:endParaRPr sz="1300" b="1">
              <a:solidFill>
                <a:srgbClr val="90A683"/>
              </a:solidFill>
              <a:latin typeface="Montserrat"/>
              <a:ea typeface="Montserrat"/>
              <a:cs typeface="Montserrat"/>
              <a:sym typeface="Montserrat"/>
            </a:endParaRPr>
          </a:p>
        </p:txBody>
      </p:sp>
      <p:pic>
        <p:nvPicPr>
          <p:cNvPr id="278" name="Google Shape;278;p37"/>
          <p:cNvPicPr preferRelativeResize="0"/>
          <p:nvPr/>
        </p:nvPicPr>
        <p:blipFill>
          <a:blip r:embed="rId3">
            <a:alphaModFix/>
          </a:blip>
          <a:stretch>
            <a:fillRect/>
          </a:stretch>
        </p:blipFill>
        <p:spPr>
          <a:xfrm>
            <a:off x="724196" y="1343393"/>
            <a:ext cx="4804451" cy="3071158"/>
          </a:xfrm>
          <a:prstGeom prst="rect">
            <a:avLst/>
          </a:prstGeom>
          <a:noFill/>
          <a:ln>
            <a:noFill/>
          </a:ln>
        </p:spPr>
      </p:pic>
      <p:sp>
        <p:nvSpPr>
          <p:cNvPr id="279" name="Google Shape;279;p37"/>
          <p:cNvSpPr txBox="1"/>
          <p:nvPr/>
        </p:nvSpPr>
        <p:spPr>
          <a:xfrm>
            <a:off x="5601400" y="2989925"/>
            <a:ext cx="3000000" cy="1339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1"/>
              </a:buClr>
              <a:buSzPts val="1500"/>
              <a:buFont typeface="Arial"/>
              <a:buChar char="●"/>
            </a:pPr>
            <a:r>
              <a:rPr lang="en" sz="1500">
                <a:solidFill>
                  <a:schemeClr val="accent1"/>
                </a:solidFill>
              </a:rPr>
              <a:t>Mexico has enough work force in big data and precision agriculture. 100%  2017-2019 &amp; education</a:t>
            </a:r>
            <a:endParaRPr sz="1500">
              <a:solidFill>
                <a:schemeClr val="accent1"/>
              </a:solidFill>
            </a:endParaRPr>
          </a:p>
          <a:p>
            <a:pPr marL="457200" lvl="0" indent="0" algn="l" rtl="0">
              <a:spcBef>
                <a:spcPts val="0"/>
              </a:spcBef>
              <a:spcAft>
                <a:spcPts val="0"/>
              </a:spcAft>
              <a:buNone/>
            </a:pPr>
            <a:endParaRPr sz="15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subTitle" idx="1"/>
          </p:nvPr>
        </p:nvSpPr>
        <p:spPr>
          <a:xfrm>
            <a:off x="368550" y="2537475"/>
            <a:ext cx="4021500" cy="17505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Arial"/>
              <a:buChar char="●"/>
            </a:pPr>
            <a:r>
              <a:rPr lang="en" sz="1500">
                <a:latin typeface="Arial"/>
                <a:ea typeface="Arial"/>
                <a:cs typeface="Arial"/>
                <a:sym typeface="Arial"/>
              </a:rPr>
              <a:t>Mexico is considered a priority market for US agricultural machinery industry. Agricultural equipment exports from the US to mexico  in 2019 totaled 1.6 billion USD which is 69% of market share. (ITA)</a:t>
            </a:r>
            <a:endParaRPr sz="1500">
              <a:latin typeface="Arial"/>
              <a:ea typeface="Arial"/>
              <a:cs typeface="Arial"/>
              <a:sym typeface="Arial"/>
            </a:endParaRPr>
          </a:p>
          <a:p>
            <a:pPr marL="0" lvl="0" indent="0" algn="l" rtl="0">
              <a:lnSpc>
                <a:spcPct val="115000"/>
              </a:lnSpc>
              <a:spcBef>
                <a:spcPts val="0"/>
              </a:spcBef>
              <a:spcAft>
                <a:spcPts val="0"/>
              </a:spcAft>
              <a:buNone/>
            </a:pPr>
            <a:endParaRPr sz="1500">
              <a:latin typeface="Arial"/>
              <a:ea typeface="Arial"/>
              <a:cs typeface="Arial"/>
              <a:sym typeface="Arial"/>
            </a:endParaRPr>
          </a:p>
        </p:txBody>
      </p:sp>
      <p:sp>
        <p:nvSpPr>
          <p:cNvPr id="285" name="Google Shape;285;p38"/>
          <p:cNvSpPr txBox="1">
            <a:spLocks noGrp="1"/>
          </p:cNvSpPr>
          <p:nvPr>
            <p:ph type="title"/>
          </p:nvPr>
        </p:nvSpPr>
        <p:spPr>
          <a:xfrm>
            <a:off x="597150" y="1200150"/>
            <a:ext cx="4021500" cy="12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Technological Environment</a:t>
            </a:r>
            <a:endParaRPr/>
          </a:p>
        </p:txBody>
      </p:sp>
      <p:cxnSp>
        <p:nvCxnSpPr>
          <p:cNvPr id="286" name="Google Shape;286;p38"/>
          <p:cNvCxnSpPr/>
          <p:nvPr/>
        </p:nvCxnSpPr>
        <p:spPr>
          <a:xfrm rot="10800000">
            <a:off x="0" y="2480800"/>
            <a:ext cx="2507100" cy="5100"/>
          </a:xfrm>
          <a:prstGeom prst="straightConnector1">
            <a:avLst/>
          </a:prstGeom>
          <a:noFill/>
          <a:ln w="9525" cap="flat" cmpd="sng">
            <a:solidFill>
              <a:schemeClr val="dk2"/>
            </a:solidFill>
            <a:prstDash val="solid"/>
            <a:round/>
            <a:headEnd type="oval" w="med" len="med"/>
            <a:tailEnd type="none" w="med" len="med"/>
          </a:ln>
        </p:spPr>
      </p:cxnSp>
      <p:sp>
        <p:nvSpPr>
          <p:cNvPr id="287" name="Google Shape;287;p38"/>
          <p:cNvSpPr txBox="1"/>
          <p:nvPr/>
        </p:nvSpPr>
        <p:spPr>
          <a:xfrm>
            <a:off x="4572000" y="4323875"/>
            <a:ext cx="36051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800">
              <a:solidFill>
                <a:srgbClr val="3E4035"/>
              </a:solidFill>
              <a:latin typeface="Montserrat"/>
              <a:ea typeface="Montserrat"/>
              <a:cs typeface="Montserrat"/>
              <a:sym typeface="Montserrat"/>
            </a:endParaRPr>
          </a:p>
        </p:txBody>
      </p:sp>
      <p:sp>
        <p:nvSpPr>
          <p:cNvPr id="288" name="Google Shape;288;p38"/>
          <p:cNvSpPr/>
          <p:nvPr/>
        </p:nvSpPr>
        <p:spPr>
          <a:xfrm>
            <a:off x="4702473" y="3807831"/>
            <a:ext cx="3476700" cy="287100"/>
          </a:xfrm>
          <a:prstGeom prst="ellipse">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8"/>
          <p:cNvGrpSpPr/>
          <p:nvPr/>
        </p:nvGrpSpPr>
        <p:grpSpPr>
          <a:xfrm>
            <a:off x="4618564" y="956221"/>
            <a:ext cx="3605136" cy="3054257"/>
            <a:chOff x="2494450" y="2195350"/>
            <a:chExt cx="2603550" cy="2163225"/>
          </a:xfrm>
        </p:grpSpPr>
        <p:sp>
          <p:nvSpPr>
            <p:cNvPr id="290" name="Google Shape;290;p38"/>
            <p:cNvSpPr/>
            <p:nvPr/>
          </p:nvSpPr>
          <p:spPr>
            <a:xfrm>
              <a:off x="3414275" y="4037500"/>
              <a:ext cx="774750" cy="282725"/>
            </a:xfrm>
            <a:custGeom>
              <a:avLst/>
              <a:gdLst/>
              <a:ahLst/>
              <a:cxnLst/>
              <a:rect l="l" t="t" r="r" b="b"/>
              <a:pathLst>
                <a:path w="30990" h="11309" extrusionOk="0">
                  <a:moveTo>
                    <a:pt x="4037" y="0"/>
                  </a:moveTo>
                  <a:lnTo>
                    <a:pt x="1" y="11309"/>
                  </a:lnTo>
                  <a:lnTo>
                    <a:pt x="30989" y="11309"/>
                  </a:lnTo>
                  <a:lnTo>
                    <a:pt x="26953" y="0"/>
                  </a:lnTo>
                  <a:close/>
                </a:path>
              </a:pathLst>
            </a:custGeom>
            <a:solidFill>
              <a:srgbClr val="E2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3475975" y="4037500"/>
              <a:ext cx="650500" cy="109275"/>
            </a:xfrm>
            <a:custGeom>
              <a:avLst/>
              <a:gdLst/>
              <a:ahLst/>
              <a:cxnLst/>
              <a:rect l="l" t="t" r="r" b="b"/>
              <a:pathLst>
                <a:path w="26020" h="4371" extrusionOk="0">
                  <a:moveTo>
                    <a:pt x="1569" y="0"/>
                  </a:moveTo>
                  <a:lnTo>
                    <a:pt x="1" y="4370"/>
                  </a:lnTo>
                  <a:lnTo>
                    <a:pt x="26020" y="4370"/>
                  </a:lnTo>
                  <a:lnTo>
                    <a:pt x="24452"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3335875" y="4286850"/>
              <a:ext cx="931525" cy="71725"/>
            </a:xfrm>
            <a:custGeom>
              <a:avLst/>
              <a:gdLst/>
              <a:ahLst/>
              <a:cxnLst/>
              <a:rect l="l" t="t" r="r" b="b"/>
              <a:pathLst>
                <a:path w="37261" h="2869" extrusionOk="0">
                  <a:moveTo>
                    <a:pt x="1869" y="0"/>
                  </a:moveTo>
                  <a:cubicBezTo>
                    <a:pt x="835" y="0"/>
                    <a:pt x="1" y="834"/>
                    <a:pt x="1" y="1868"/>
                  </a:cubicBezTo>
                  <a:lnTo>
                    <a:pt x="1" y="2869"/>
                  </a:lnTo>
                  <a:lnTo>
                    <a:pt x="37261" y="2869"/>
                  </a:lnTo>
                  <a:lnTo>
                    <a:pt x="37261" y="1868"/>
                  </a:lnTo>
                  <a:cubicBezTo>
                    <a:pt x="37261" y="834"/>
                    <a:pt x="36427" y="0"/>
                    <a:pt x="35393" y="0"/>
                  </a:cubicBez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2494450" y="2195350"/>
              <a:ext cx="2603550" cy="1649525"/>
            </a:xfrm>
            <a:custGeom>
              <a:avLst/>
              <a:gdLst/>
              <a:ahLst/>
              <a:cxnLst/>
              <a:rect l="l" t="t" r="r" b="b"/>
              <a:pathLst>
                <a:path w="104142" h="65981" extrusionOk="0">
                  <a:moveTo>
                    <a:pt x="3036" y="0"/>
                  </a:moveTo>
                  <a:cubicBezTo>
                    <a:pt x="1368" y="0"/>
                    <a:pt x="1" y="1368"/>
                    <a:pt x="1" y="3036"/>
                  </a:cubicBezTo>
                  <a:lnTo>
                    <a:pt x="1" y="65981"/>
                  </a:lnTo>
                  <a:lnTo>
                    <a:pt x="104142" y="65981"/>
                  </a:lnTo>
                  <a:lnTo>
                    <a:pt x="104142" y="3036"/>
                  </a:lnTo>
                  <a:cubicBezTo>
                    <a:pt x="104142" y="1368"/>
                    <a:pt x="102774" y="0"/>
                    <a:pt x="101106" y="0"/>
                  </a:cubicBezTo>
                  <a:close/>
                </a:path>
              </a:pathLst>
            </a:custGeom>
            <a:solidFill>
              <a:srgbClr val="3C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2494450" y="3844850"/>
              <a:ext cx="2603550" cy="230200"/>
            </a:xfrm>
            <a:custGeom>
              <a:avLst/>
              <a:gdLst/>
              <a:ahLst/>
              <a:cxnLst/>
              <a:rect l="l" t="t" r="r" b="b"/>
              <a:pathLst>
                <a:path w="104142" h="9208" extrusionOk="0">
                  <a:moveTo>
                    <a:pt x="1" y="1"/>
                  </a:moveTo>
                  <a:lnTo>
                    <a:pt x="1" y="6172"/>
                  </a:lnTo>
                  <a:cubicBezTo>
                    <a:pt x="1" y="7840"/>
                    <a:pt x="1368" y="9208"/>
                    <a:pt x="3036" y="9208"/>
                  </a:cubicBezTo>
                  <a:lnTo>
                    <a:pt x="101106" y="9208"/>
                  </a:lnTo>
                  <a:cubicBezTo>
                    <a:pt x="102774" y="9208"/>
                    <a:pt x="104142" y="7840"/>
                    <a:pt x="104142" y="6172"/>
                  </a:cubicBezTo>
                  <a:lnTo>
                    <a:pt x="104142" y="1"/>
                  </a:lnTo>
                  <a:close/>
                </a:path>
              </a:pathLst>
            </a:custGeom>
            <a:solidFill>
              <a:srgbClr val="E2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3772875" y="3926575"/>
              <a:ext cx="72575" cy="72600"/>
            </a:xfrm>
            <a:custGeom>
              <a:avLst/>
              <a:gdLst/>
              <a:ahLst/>
              <a:cxnLst/>
              <a:rect l="l" t="t" r="r" b="b"/>
              <a:pathLst>
                <a:path w="2903" h="2904" extrusionOk="0">
                  <a:moveTo>
                    <a:pt x="1434" y="1"/>
                  </a:moveTo>
                  <a:cubicBezTo>
                    <a:pt x="634" y="1"/>
                    <a:pt x="0" y="668"/>
                    <a:pt x="0" y="1469"/>
                  </a:cubicBezTo>
                  <a:cubicBezTo>
                    <a:pt x="0" y="2269"/>
                    <a:pt x="634" y="2903"/>
                    <a:pt x="1434" y="2903"/>
                  </a:cubicBezTo>
                  <a:cubicBezTo>
                    <a:pt x="2235" y="2903"/>
                    <a:pt x="2902" y="2269"/>
                    <a:pt x="2902" y="1469"/>
                  </a:cubicBezTo>
                  <a:cubicBezTo>
                    <a:pt x="2902" y="668"/>
                    <a:pt x="2235" y="1"/>
                    <a:pt x="1434" y="1"/>
                  </a:cubicBezTo>
                  <a:close/>
                </a:path>
              </a:pathLst>
            </a:custGeom>
            <a:solidFill>
              <a:srgbClr val="C0C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8"/>
          <p:cNvSpPr/>
          <p:nvPr/>
        </p:nvSpPr>
        <p:spPr>
          <a:xfrm>
            <a:off x="6231390" y="2369843"/>
            <a:ext cx="533004" cy="531748"/>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EC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8"/>
          <p:cNvPicPr preferRelativeResize="0"/>
          <p:nvPr/>
        </p:nvPicPr>
        <p:blipFill>
          <a:blip r:embed="rId3">
            <a:alphaModFix/>
          </a:blip>
          <a:stretch>
            <a:fillRect/>
          </a:stretch>
        </p:blipFill>
        <p:spPr>
          <a:xfrm>
            <a:off x="4768675" y="1017925"/>
            <a:ext cx="3304925" cy="215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623400" y="362097"/>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Government Investment</a:t>
            </a:r>
            <a:endParaRPr/>
          </a:p>
        </p:txBody>
      </p:sp>
      <p:cxnSp>
        <p:nvCxnSpPr>
          <p:cNvPr id="303" name="Google Shape;303;p39"/>
          <p:cNvCxnSpPr/>
          <p:nvPr/>
        </p:nvCxnSpPr>
        <p:spPr>
          <a:xfrm rot="10800000" flipH="1">
            <a:off x="724200" y="964650"/>
            <a:ext cx="7695600" cy="8100"/>
          </a:xfrm>
          <a:prstGeom prst="straightConnector1">
            <a:avLst/>
          </a:prstGeom>
          <a:noFill/>
          <a:ln w="9525" cap="flat" cmpd="sng">
            <a:solidFill>
              <a:schemeClr val="accent1"/>
            </a:solidFill>
            <a:prstDash val="solid"/>
            <a:round/>
            <a:headEnd type="oval" w="med" len="med"/>
            <a:tailEnd type="oval" w="med" len="med"/>
          </a:ln>
        </p:spPr>
      </p:cxnSp>
      <p:pic>
        <p:nvPicPr>
          <p:cNvPr id="304" name="Google Shape;304;p39"/>
          <p:cNvPicPr preferRelativeResize="0"/>
          <p:nvPr/>
        </p:nvPicPr>
        <p:blipFill>
          <a:blip r:embed="rId3">
            <a:alphaModFix/>
          </a:blip>
          <a:stretch>
            <a:fillRect/>
          </a:stretch>
        </p:blipFill>
        <p:spPr>
          <a:xfrm>
            <a:off x="741625" y="1307875"/>
            <a:ext cx="7660751" cy="2412200"/>
          </a:xfrm>
          <a:prstGeom prst="rect">
            <a:avLst/>
          </a:prstGeom>
          <a:noFill/>
          <a:ln>
            <a:noFill/>
          </a:ln>
        </p:spPr>
      </p:pic>
      <p:sp>
        <p:nvSpPr>
          <p:cNvPr id="305" name="Google Shape;305;p39"/>
          <p:cNvSpPr txBox="1"/>
          <p:nvPr/>
        </p:nvSpPr>
        <p:spPr>
          <a:xfrm>
            <a:off x="741600" y="3913200"/>
            <a:ext cx="76608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1"/>
              </a:buClr>
              <a:buSzPts val="1500"/>
              <a:buFont typeface="Arial"/>
              <a:buChar char="●"/>
            </a:pPr>
            <a:r>
              <a:rPr lang="en" sz="1500">
                <a:solidFill>
                  <a:schemeClr val="accent1"/>
                </a:solidFill>
              </a:rPr>
              <a:t>Between 2020 and 2022, the government intended to invest 118.05 billion Mexican pesos in telecommunication infrastructure</a:t>
            </a:r>
            <a:endParaRPr sz="15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4839600" y="2105950"/>
            <a:ext cx="3710100" cy="194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rgbClr val="ECF0EA"/>
                </a:solidFill>
              </a:rPr>
              <a:t>Competitive </a:t>
            </a:r>
            <a:endParaRPr>
              <a:solidFill>
                <a:srgbClr val="ECF0EA"/>
              </a:solidFill>
            </a:endParaRPr>
          </a:p>
          <a:p>
            <a:pPr marL="0" lvl="0" indent="0" algn="r" rtl="0">
              <a:spcBef>
                <a:spcPts val="0"/>
              </a:spcBef>
              <a:spcAft>
                <a:spcPts val="0"/>
              </a:spcAft>
              <a:buNone/>
            </a:pPr>
            <a:r>
              <a:rPr lang="en">
                <a:solidFill>
                  <a:srgbClr val="ECF0EA"/>
                </a:solidFill>
              </a:rPr>
              <a:t>Advantage in Mexico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35525" y="136947"/>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E4035"/>
                </a:solidFill>
              </a:rPr>
              <a:t>Incentives</a:t>
            </a:r>
            <a:r>
              <a:rPr lang="en">
                <a:solidFill>
                  <a:srgbClr val="3E4035"/>
                </a:solidFill>
              </a:rPr>
              <a:t> of using </a:t>
            </a:r>
            <a:endParaRPr/>
          </a:p>
        </p:txBody>
      </p:sp>
      <p:sp>
        <p:nvSpPr>
          <p:cNvPr id="316" name="Google Shape;316;p41"/>
          <p:cNvSpPr txBox="1"/>
          <p:nvPr/>
        </p:nvSpPr>
        <p:spPr>
          <a:xfrm>
            <a:off x="699000" y="1091050"/>
            <a:ext cx="7637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rPr>
              <a:t>GAAP is a cutting-edge analytics tech. And increase in yields and Savings on inputs are top 2 incentives which encourage clients in Mexico to adopt agriculture technology </a:t>
            </a:r>
            <a:endParaRPr>
              <a:solidFill>
                <a:schemeClr val="dk1"/>
              </a:solidFill>
            </a:endParaRPr>
          </a:p>
        </p:txBody>
      </p:sp>
      <p:pic>
        <p:nvPicPr>
          <p:cNvPr id="317" name="Google Shape;317;p41"/>
          <p:cNvPicPr preferRelativeResize="0"/>
          <p:nvPr/>
        </p:nvPicPr>
        <p:blipFill>
          <a:blip r:embed="rId3">
            <a:alphaModFix/>
          </a:blip>
          <a:stretch>
            <a:fillRect/>
          </a:stretch>
        </p:blipFill>
        <p:spPr>
          <a:xfrm>
            <a:off x="1950875" y="1952975"/>
            <a:ext cx="4700708" cy="3099650"/>
          </a:xfrm>
          <a:prstGeom prst="rect">
            <a:avLst/>
          </a:prstGeom>
          <a:noFill/>
          <a:ln>
            <a:noFill/>
          </a:ln>
        </p:spPr>
      </p:pic>
      <p:cxnSp>
        <p:nvCxnSpPr>
          <p:cNvPr id="318" name="Google Shape;318;p41"/>
          <p:cNvCxnSpPr/>
          <p:nvPr/>
        </p:nvCxnSpPr>
        <p:spPr>
          <a:xfrm rot="10800000" flipH="1">
            <a:off x="724200" y="812250"/>
            <a:ext cx="7695600" cy="8100"/>
          </a:xfrm>
          <a:prstGeom prst="straightConnector1">
            <a:avLst/>
          </a:prstGeom>
          <a:noFill/>
          <a:ln w="9525" cap="flat" cmpd="sng">
            <a:solidFill>
              <a:schemeClr val="accent1"/>
            </a:solidFill>
            <a:prstDash val="solid"/>
            <a:round/>
            <a:headEnd type="oval"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idx="3"/>
          </p:nvPr>
        </p:nvSpPr>
        <p:spPr>
          <a:xfrm>
            <a:off x="477950" y="362284"/>
            <a:ext cx="8042700" cy="9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131" name="Google Shape;131;p24"/>
          <p:cNvSpPr/>
          <p:nvPr/>
        </p:nvSpPr>
        <p:spPr>
          <a:xfrm flipH="1">
            <a:off x="713375" y="1503350"/>
            <a:ext cx="971700" cy="36402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p:nvPr/>
        </p:nvSpPr>
        <p:spPr>
          <a:xfrm flipH="1">
            <a:off x="4790075" y="1503350"/>
            <a:ext cx="971700" cy="36402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4"/>
          <p:cNvSpPr txBox="1">
            <a:spLocks noGrp="1"/>
          </p:cNvSpPr>
          <p:nvPr>
            <p:ph type="ctrTitle"/>
          </p:nvPr>
        </p:nvSpPr>
        <p:spPr>
          <a:xfrm>
            <a:off x="1723175" y="1770764"/>
            <a:ext cx="27525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of Mexican Market and Environment</a:t>
            </a:r>
            <a:endParaRPr/>
          </a:p>
        </p:txBody>
      </p:sp>
      <p:sp>
        <p:nvSpPr>
          <p:cNvPr id="134" name="Google Shape;134;p24"/>
          <p:cNvSpPr txBox="1">
            <a:spLocks noGrp="1"/>
          </p:cNvSpPr>
          <p:nvPr>
            <p:ph type="title" idx="2"/>
          </p:nvPr>
        </p:nvSpPr>
        <p:spPr>
          <a:xfrm>
            <a:off x="865625" y="17132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01</a:t>
            </a:r>
            <a:endParaRPr>
              <a:solidFill>
                <a:schemeClr val="accent3"/>
              </a:solidFill>
            </a:endParaRPr>
          </a:p>
        </p:txBody>
      </p:sp>
      <p:sp>
        <p:nvSpPr>
          <p:cNvPr id="135" name="Google Shape;135;p24"/>
          <p:cNvSpPr txBox="1">
            <a:spLocks noGrp="1"/>
          </p:cNvSpPr>
          <p:nvPr>
            <p:ph type="ctrTitle" idx="5"/>
          </p:nvPr>
        </p:nvSpPr>
        <p:spPr>
          <a:xfrm>
            <a:off x="1723175" y="2706826"/>
            <a:ext cx="27525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Environment</a:t>
            </a:r>
            <a:endParaRPr/>
          </a:p>
        </p:txBody>
      </p:sp>
      <p:sp>
        <p:nvSpPr>
          <p:cNvPr id="136" name="Google Shape;136;p24"/>
          <p:cNvSpPr txBox="1">
            <a:spLocks noGrp="1"/>
          </p:cNvSpPr>
          <p:nvPr>
            <p:ph type="title" idx="6"/>
          </p:nvPr>
        </p:nvSpPr>
        <p:spPr>
          <a:xfrm>
            <a:off x="865625" y="27038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02</a:t>
            </a:r>
            <a:endParaRPr>
              <a:solidFill>
                <a:schemeClr val="accent3"/>
              </a:solidFill>
            </a:endParaRPr>
          </a:p>
        </p:txBody>
      </p:sp>
      <p:sp>
        <p:nvSpPr>
          <p:cNvPr id="137" name="Google Shape;137;p24"/>
          <p:cNvSpPr txBox="1">
            <a:spLocks noGrp="1"/>
          </p:cNvSpPr>
          <p:nvPr>
            <p:ph type="title" idx="9"/>
          </p:nvPr>
        </p:nvSpPr>
        <p:spPr>
          <a:xfrm>
            <a:off x="865625" y="36944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03</a:t>
            </a:r>
            <a:endParaRPr>
              <a:solidFill>
                <a:schemeClr val="accent3"/>
              </a:solidFill>
            </a:endParaRPr>
          </a:p>
        </p:txBody>
      </p:sp>
      <p:sp>
        <p:nvSpPr>
          <p:cNvPr id="138" name="Google Shape;138;p24"/>
          <p:cNvSpPr txBox="1">
            <a:spLocks noGrp="1"/>
          </p:cNvSpPr>
          <p:nvPr>
            <p:ph type="ctrTitle" idx="14"/>
          </p:nvPr>
        </p:nvSpPr>
        <p:spPr>
          <a:xfrm>
            <a:off x="5768150" y="3729376"/>
            <a:ext cx="27525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a:t>
            </a:r>
            <a:endParaRPr/>
          </a:p>
        </p:txBody>
      </p:sp>
      <p:sp>
        <p:nvSpPr>
          <p:cNvPr id="139" name="Google Shape;139;p24"/>
          <p:cNvSpPr txBox="1">
            <a:spLocks noGrp="1"/>
          </p:cNvSpPr>
          <p:nvPr>
            <p:ph type="title" idx="15"/>
          </p:nvPr>
        </p:nvSpPr>
        <p:spPr>
          <a:xfrm>
            <a:off x="4942175" y="17132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04</a:t>
            </a:r>
            <a:endParaRPr>
              <a:solidFill>
                <a:schemeClr val="accent3"/>
              </a:solidFill>
            </a:endParaRPr>
          </a:p>
        </p:txBody>
      </p:sp>
      <p:sp>
        <p:nvSpPr>
          <p:cNvPr id="140" name="Google Shape;140;p24"/>
          <p:cNvSpPr txBox="1">
            <a:spLocks noGrp="1"/>
          </p:cNvSpPr>
          <p:nvPr>
            <p:ph type="ctrTitle" idx="17"/>
          </p:nvPr>
        </p:nvSpPr>
        <p:spPr>
          <a:xfrm>
            <a:off x="5761775" y="1618375"/>
            <a:ext cx="35472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Risks &amp; Possible Strategy Plan</a:t>
            </a:r>
            <a:endParaRPr/>
          </a:p>
        </p:txBody>
      </p:sp>
      <p:sp>
        <p:nvSpPr>
          <p:cNvPr id="141" name="Google Shape;141;p24"/>
          <p:cNvSpPr txBox="1">
            <a:spLocks noGrp="1"/>
          </p:cNvSpPr>
          <p:nvPr>
            <p:ph type="title" idx="18"/>
          </p:nvPr>
        </p:nvSpPr>
        <p:spPr>
          <a:xfrm>
            <a:off x="4942175" y="27038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05</a:t>
            </a:r>
            <a:endParaRPr>
              <a:solidFill>
                <a:schemeClr val="accent3"/>
              </a:solidFill>
            </a:endParaRPr>
          </a:p>
        </p:txBody>
      </p:sp>
      <p:sp>
        <p:nvSpPr>
          <p:cNvPr id="142" name="Google Shape;142;p24"/>
          <p:cNvSpPr txBox="1">
            <a:spLocks noGrp="1"/>
          </p:cNvSpPr>
          <p:nvPr>
            <p:ph type="ctrTitle" idx="20"/>
          </p:nvPr>
        </p:nvSpPr>
        <p:spPr>
          <a:xfrm>
            <a:off x="5768150" y="2706826"/>
            <a:ext cx="27525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Points Moving Forward</a:t>
            </a:r>
            <a:endParaRPr/>
          </a:p>
        </p:txBody>
      </p:sp>
      <p:sp>
        <p:nvSpPr>
          <p:cNvPr id="143" name="Google Shape;143;p24"/>
          <p:cNvSpPr txBox="1">
            <a:spLocks noGrp="1"/>
          </p:cNvSpPr>
          <p:nvPr>
            <p:ph type="title" idx="21"/>
          </p:nvPr>
        </p:nvSpPr>
        <p:spPr>
          <a:xfrm>
            <a:off x="4942175" y="3694425"/>
            <a:ext cx="8196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06</a:t>
            </a:r>
            <a:endParaRPr>
              <a:solidFill>
                <a:schemeClr val="accent3"/>
              </a:solidFill>
            </a:endParaRPr>
          </a:p>
        </p:txBody>
      </p:sp>
      <p:cxnSp>
        <p:nvCxnSpPr>
          <p:cNvPr id="144" name="Google Shape;144;p24"/>
          <p:cNvCxnSpPr/>
          <p:nvPr/>
        </p:nvCxnSpPr>
        <p:spPr>
          <a:xfrm rot="10800000" flipH="1">
            <a:off x="710550" y="960875"/>
            <a:ext cx="7727100" cy="12000"/>
          </a:xfrm>
          <a:prstGeom prst="straightConnector1">
            <a:avLst/>
          </a:prstGeom>
          <a:noFill/>
          <a:ln w="9525" cap="flat" cmpd="sng">
            <a:solidFill>
              <a:schemeClr val="accent1"/>
            </a:solidFill>
            <a:prstDash val="solid"/>
            <a:round/>
            <a:headEnd type="oval" w="med" len="med"/>
            <a:tailEnd type="oval" w="med" len="med"/>
          </a:ln>
        </p:spPr>
      </p:cxnSp>
      <p:sp>
        <p:nvSpPr>
          <p:cNvPr id="145" name="Google Shape;145;p24"/>
          <p:cNvSpPr txBox="1">
            <a:spLocks noGrp="1"/>
          </p:cNvSpPr>
          <p:nvPr>
            <p:ph type="ctrTitle" idx="14"/>
          </p:nvPr>
        </p:nvSpPr>
        <p:spPr>
          <a:xfrm>
            <a:off x="1685075" y="3812701"/>
            <a:ext cx="27525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Advantages in Mexico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txBox="1">
            <a:spLocks noGrp="1"/>
          </p:cNvSpPr>
          <p:nvPr>
            <p:ph type="title"/>
          </p:nvPr>
        </p:nvSpPr>
        <p:spPr>
          <a:xfrm>
            <a:off x="617975" y="1126425"/>
            <a:ext cx="3941700" cy="7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Farmers in Mexico</a:t>
            </a:r>
            <a:endParaRPr/>
          </a:p>
        </p:txBody>
      </p:sp>
      <p:cxnSp>
        <p:nvCxnSpPr>
          <p:cNvPr id="324" name="Google Shape;324;p42"/>
          <p:cNvCxnSpPr/>
          <p:nvPr/>
        </p:nvCxnSpPr>
        <p:spPr>
          <a:xfrm>
            <a:off x="11400" y="1842650"/>
            <a:ext cx="3714900" cy="3000"/>
          </a:xfrm>
          <a:prstGeom prst="straightConnector1">
            <a:avLst/>
          </a:prstGeom>
          <a:noFill/>
          <a:ln w="9525" cap="flat" cmpd="sng">
            <a:solidFill>
              <a:schemeClr val="accent1"/>
            </a:solidFill>
            <a:prstDash val="solid"/>
            <a:round/>
            <a:headEnd type="none" w="med" len="med"/>
            <a:tailEnd type="oval" w="med" len="med"/>
          </a:ln>
        </p:spPr>
      </p:cxnSp>
      <p:sp>
        <p:nvSpPr>
          <p:cNvPr id="325" name="Google Shape;325;p42"/>
          <p:cNvSpPr txBox="1">
            <a:spLocks noGrp="1"/>
          </p:cNvSpPr>
          <p:nvPr>
            <p:ph type="subTitle" idx="1"/>
          </p:nvPr>
        </p:nvSpPr>
        <p:spPr>
          <a:xfrm>
            <a:off x="274925" y="2024075"/>
            <a:ext cx="3941700" cy="21090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Font typeface="Arial"/>
              <a:buChar char="●"/>
            </a:pPr>
            <a:r>
              <a:rPr lang="en" sz="1500">
                <a:latin typeface="Arial"/>
                <a:ea typeface="Arial"/>
                <a:cs typeface="Arial"/>
                <a:sym typeface="Arial"/>
              </a:rPr>
              <a:t>The low price of GAAP would be affordable for most smallholders and farmers in Mexico </a:t>
            </a:r>
            <a:endParaRPr sz="1500">
              <a:latin typeface="Arial"/>
              <a:ea typeface="Arial"/>
              <a:cs typeface="Arial"/>
              <a:sym typeface="Arial"/>
            </a:endParaRPr>
          </a:p>
          <a:p>
            <a:pPr marL="0" lvl="0" indent="0" algn="just" rtl="0">
              <a:spcBef>
                <a:spcPts val="0"/>
              </a:spcBef>
              <a:spcAft>
                <a:spcPts val="0"/>
              </a:spcAft>
              <a:buNone/>
            </a:pPr>
            <a:endParaRPr sz="1500">
              <a:latin typeface="Arial"/>
              <a:ea typeface="Arial"/>
              <a:cs typeface="Arial"/>
              <a:sym typeface="Arial"/>
            </a:endParaRPr>
          </a:p>
          <a:p>
            <a:pPr marL="457200" lvl="0" indent="-323850" algn="just" rtl="0">
              <a:spcBef>
                <a:spcPts val="0"/>
              </a:spcBef>
              <a:spcAft>
                <a:spcPts val="0"/>
              </a:spcAft>
              <a:buSzPts val="1500"/>
              <a:buFont typeface="Arial"/>
              <a:buChar char="●"/>
            </a:pPr>
            <a:r>
              <a:rPr lang="en" sz="1500">
                <a:latin typeface="Arial"/>
                <a:ea typeface="Arial"/>
                <a:cs typeface="Arial"/>
                <a:sym typeface="Arial"/>
              </a:rPr>
              <a:t>GAAP is easy to control and manipulate which can save users’ training costs</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p:txBody>
      </p:sp>
      <p:pic>
        <p:nvPicPr>
          <p:cNvPr id="326" name="Google Shape;326;p42"/>
          <p:cNvPicPr preferRelativeResize="0"/>
          <p:nvPr/>
        </p:nvPicPr>
        <p:blipFill rotWithShape="1">
          <a:blip r:embed="rId3">
            <a:alphaModFix/>
          </a:blip>
          <a:srcRect t="15476" r="53598"/>
          <a:stretch/>
        </p:blipFill>
        <p:spPr>
          <a:xfrm flipH="1">
            <a:off x="4124400" y="-800"/>
            <a:ext cx="5019600" cy="5144400"/>
          </a:xfrm>
          <a:prstGeom prst="parallelogram">
            <a:avLst>
              <a:gd name="adj" fmla="val 25000"/>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677700" y="226722"/>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E4035"/>
                </a:solidFill>
              </a:rPr>
              <a:t>Average Farm Size</a:t>
            </a:r>
            <a:endParaRPr/>
          </a:p>
        </p:txBody>
      </p:sp>
      <p:sp>
        <p:nvSpPr>
          <p:cNvPr id="332" name="Google Shape;332;p43"/>
          <p:cNvSpPr txBox="1"/>
          <p:nvPr/>
        </p:nvSpPr>
        <p:spPr>
          <a:xfrm>
            <a:off x="598800" y="1128100"/>
            <a:ext cx="82485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rPr>
              <a:t>According to the graph, the average farm size varies dramatically across the Mexico landscape. By using precision technology, the increase in yields remain proportionate between large and small plots of land </a:t>
            </a:r>
            <a:endParaRPr>
              <a:solidFill>
                <a:schemeClr val="dk1"/>
              </a:solidFill>
            </a:endParaRPr>
          </a:p>
        </p:txBody>
      </p:sp>
      <p:pic>
        <p:nvPicPr>
          <p:cNvPr id="333" name="Google Shape;333;p43"/>
          <p:cNvPicPr preferRelativeResize="0"/>
          <p:nvPr/>
        </p:nvPicPr>
        <p:blipFill>
          <a:blip r:embed="rId3">
            <a:alphaModFix/>
          </a:blip>
          <a:stretch>
            <a:fillRect/>
          </a:stretch>
        </p:blipFill>
        <p:spPr>
          <a:xfrm>
            <a:off x="2166575" y="1996900"/>
            <a:ext cx="4393600" cy="2942625"/>
          </a:xfrm>
          <a:prstGeom prst="rect">
            <a:avLst/>
          </a:prstGeom>
          <a:noFill/>
          <a:ln>
            <a:noFill/>
          </a:ln>
        </p:spPr>
      </p:pic>
      <p:cxnSp>
        <p:nvCxnSpPr>
          <p:cNvPr id="334" name="Google Shape;334;p43"/>
          <p:cNvCxnSpPr/>
          <p:nvPr/>
        </p:nvCxnSpPr>
        <p:spPr>
          <a:xfrm rot="10800000" flipH="1">
            <a:off x="724200" y="812250"/>
            <a:ext cx="7695600" cy="8100"/>
          </a:xfrm>
          <a:prstGeom prst="straightConnector1">
            <a:avLst/>
          </a:prstGeom>
          <a:noFill/>
          <a:ln w="9525" cap="flat" cmpd="sng">
            <a:solidFill>
              <a:schemeClr val="accent1"/>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txBox="1">
            <a:spLocks noGrp="1"/>
          </p:cNvSpPr>
          <p:nvPr>
            <p:ph type="title"/>
          </p:nvPr>
        </p:nvSpPr>
        <p:spPr>
          <a:xfrm>
            <a:off x="623400" y="285897"/>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E4035"/>
                </a:solidFill>
              </a:rPr>
              <a:t>Competitive Price</a:t>
            </a:r>
            <a:endParaRPr/>
          </a:p>
        </p:txBody>
      </p:sp>
      <p:sp>
        <p:nvSpPr>
          <p:cNvPr id="340" name="Google Shape;340;p44"/>
          <p:cNvSpPr txBox="1"/>
          <p:nvPr/>
        </p:nvSpPr>
        <p:spPr>
          <a:xfrm>
            <a:off x="329050" y="934800"/>
            <a:ext cx="8546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rPr>
              <a:t>Since we need to be fast, we could set up our prices to be lower than our competitors, such as Pix4D. </a:t>
            </a:r>
            <a:endParaRPr>
              <a:solidFill>
                <a:schemeClr val="dk1"/>
              </a:solidFill>
            </a:endParaRPr>
          </a:p>
        </p:txBody>
      </p:sp>
      <p:pic>
        <p:nvPicPr>
          <p:cNvPr id="341" name="Google Shape;341;p44"/>
          <p:cNvPicPr preferRelativeResize="0"/>
          <p:nvPr/>
        </p:nvPicPr>
        <p:blipFill rotWithShape="1">
          <a:blip r:embed="rId3">
            <a:alphaModFix/>
          </a:blip>
          <a:srcRect l="3314" t="-2710" r="4357" b="2709"/>
          <a:stretch/>
        </p:blipFill>
        <p:spPr>
          <a:xfrm>
            <a:off x="437125" y="1665500"/>
            <a:ext cx="8161150" cy="2811351"/>
          </a:xfrm>
          <a:prstGeom prst="rect">
            <a:avLst/>
          </a:prstGeom>
          <a:noFill/>
          <a:ln>
            <a:noFill/>
          </a:ln>
        </p:spPr>
      </p:pic>
      <p:cxnSp>
        <p:nvCxnSpPr>
          <p:cNvPr id="342" name="Google Shape;342;p44"/>
          <p:cNvCxnSpPr/>
          <p:nvPr/>
        </p:nvCxnSpPr>
        <p:spPr>
          <a:xfrm rot="10800000" flipH="1">
            <a:off x="724200" y="812250"/>
            <a:ext cx="7695600" cy="8100"/>
          </a:xfrm>
          <a:prstGeom prst="straightConnector1">
            <a:avLst/>
          </a:prstGeom>
          <a:noFill/>
          <a:ln w="9525" cap="flat" cmpd="sng">
            <a:solidFill>
              <a:schemeClr val="accent1"/>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623400" y="187138"/>
            <a:ext cx="778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E4035"/>
                </a:solidFill>
              </a:rPr>
              <a:t>Competitive Shipping Costs</a:t>
            </a:r>
            <a:endParaRPr sz="2800"/>
          </a:p>
        </p:txBody>
      </p:sp>
      <p:sp>
        <p:nvSpPr>
          <p:cNvPr id="348" name="Google Shape;348;p45"/>
          <p:cNvSpPr txBox="1"/>
          <p:nvPr/>
        </p:nvSpPr>
        <p:spPr>
          <a:xfrm>
            <a:off x="257400" y="1168975"/>
            <a:ext cx="8520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rPr>
              <a:t>Because Mexico is relatively close to United States, standard shipping costs would fluctuate between $80 - $150. This shipping cost is very economic comparing to other countries such as Australia and India.</a:t>
            </a:r>
            <a:endParaRPr>
              <a:solidFill>
                <a:schemeClr val="dk1"/>
              </a:solidFill>
            </a:endParaRPr>
          </a:p>
        </p:txBody>
      </p:sp>
      <p:pic>
        <p:nvPicPr>
          <p:cNvPr id="349" name="Google Shape;349;p45"/>
          <p:cNvPicPr preferRelativeResize="0"/>
          <p:nvPr/>
        </p:nvPicPr>
        <p:blipFill>
          <a:blip r:embed="rId3">
            <a:alphaModFix/>
          </a:blip>
          <a:stretch>
            <a:fillRect/>
          </a:stretch>
        </p:blipFill>
        <p:spPr>
          <a:xfrm>
            <a:off x="5861950" y="2361050"/>
            <a:ext cx="3282051" cy="2782450"/>
          </a:xfrm>
          <a:prstGeom prst="rect">
            <a:avLst/>
          </a:prstGeom>
          <a:noFill/>
          <a:ln>
            <a:noFill/>
          </a:ln>
        </p:spPr>
      </p:pic>
      <p:pic>
        <p:nvPicPr>
          <p:cNvPr id="350" name="Google Shape;350;p45"/>
          <p:cNvPicPr preferRelativeResize="0"/>
          <p:nvPr/>
        </p:nvPicPr>
        <p:blipFill>
          <a:blip r:embed="rId4">
            <a:alphaModFix/>
          </a:blip>
          <a:stretch>
            <a:fillRect/>
          </a:stretch>
        </p:blipFill>
        <p:spPr>
          <a:xfrm>
            <a:off x="0" y="2361050"/>
            <a:ext cx="5861951" cy="2782450"/>
          </a:xfrm>
          <a:prstGeom prst="rect">
            <a:avLst/>
          </a:prstGeom>
          <a:noFill/>
          <a:ln>
            <a:noFill/>
          </a:ln>
        </p:spPr>
      </p:pic>
      <p:cxnSp>
        <p:nvCxnSpPr>
          <p:cNvPr id="351" name="Google Shape;351;p45"/>
          <p:cNvCxnSpPr/>
          <p:nvPr/>
        </p:nvCxnSpPr>
        <p:spPr>
          <a:xfrm rot="10800000" flipH="1">
            <a:off x="724200" y="812250"/>
            <a:ext cx="7695600" cy="8100"/>
          </a:xfrm>
          <a:prstGeom prst="straightConnector1">
            <a:avLst/>
          </a:prstGeom>
          <a:noFill/>
          <a:ln w="9525" cap="flat" cmpd="sng">
            <a:solidFill>
              <a:schemeClr val="accent1"/>
            </a:solidFill>
            <a:prstDash val="solid"/>
            <a:round/>
            <a:headEnd type="oval"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4818025" y="2149075"/>
            <a:ext cx="3710100" cy="194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ECF0EA"/>
                </a:solidFill>
              </a:rPr>
              <a:t>Risks &amp; Possible Strategy Plan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623400" y="222400"/>
            <a:ext cx="504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3E4035"/>
                </a:solidFill>
              </a:rPr>
              <a:t>Risks</a:t>
            </a:r>
            <a:endParaRPr sz="2800"/>
          </a:p>
        </p:txBody>
      </p:sp>
      <p:sp>
        <p:nvSpPr>
          <p:cNvPr id="362" name="Google Shape;362;p47"/>
          <p:cNvSpPr txBox="1"/>
          <p:nvPr/>
        </p:nvSpPr>
        <p:spPr>
          <a:xfrm>
            <a:off x="394800" y="1168400"/>
            <a:ext cx="7568100" cy="3309300"/>
          </a:xfrm>
          <a:prstGeom prst="rect">
            <a:avLst/>
          </a:prstGeom>
          <a:no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1695" b="1">
                <a:solidFill>
                  <a:schemeClr val="dk1"/>
                </a:solidFill>
              </a:rPr>
              <a:t>Limited R&amp;D Investment</a:t>
            </a:r>
            <a:endParaRPr sz="1695" b="1">
              <a:solidFill>
                <a:schemeClr val="dk1"/>
              </a:solidFill>
            </a:endParaRPr>
          </a:p>
          <a:p>
            <a:pPr marL="457200" lvl="0" indent="-323532" algn="l" rtl="0">
              <a:lnSpc>
                <a:spcPct val="100000"/>
              </a:lnSpc>
              <a:spcBef>
                <a:spcPts val="1200"/>
              </a:spcBef>
              <a:spcAft>
                <a:spcPts val="0"/>
              </a:spcAft>
              <a:buClr>
                <a:schemeClr val="dk1"/>
              </a:buClr>
              <a:buSzPts val="1495"/>
              <a:buChar char="●"/>
            </a:pPr>
            <a:r>
              <a:rPr lang="en" sz="1495">
                <a:solidFill>
                  <a:schemeClr val="dk1"/>
                </a:solidFill>
              </a:rPr>
              <a:t>Tech innovation, product upgrading slowly </a:t>
            </a:r>
            <a:endParaRPr sz="1495">
              <a:solidFill>
                <a:schemeClr val="dk1"/>
              </a:solidFill>
            </a:endParaRPr>
          </a:p>
          <a:p>
            <a:pPr marL="0" lvl="0" indent="0" algn="l" rtl="0">
              <a:lnSpc>
                <a:spcPct val="100000"/>
              </a:lnSpc>
              <a:spcBef>
                <a:spcPts val="1200"/>
              </a:spcBef>
              <a:spcAft>
                <a:spcPts val="0"/>
              </a:spcAft>
              <a:buNone/>
            </a:pPr>
            <a:endParaRPr sz="1495">
              <a:solidFill>
                <a:schemeClr val="dk1"/>
              </a:solidFill>
            </a:endParaRPr>
          </a:p>
          <a:p>
            <a:pPr marL="457200" lvl="0" indent="0" algn="l" rtl="0">
              <a:lnSpc>
                <a:spcPct val="115000"/>
              </a:lnSpc>
              <a:spcBef>
                <a:spcPts val="1200"/>
              </a:spcBef>
              <a:spcAft>
                <a:spcPts val="0"/>
              </a:spcAft>
              <a:buNone/>
            </a:pPr>
            <a:r>
              <a:rPr lang="en" sz="1695" b="1">
                <a:solidFill>
                  <a:schemeClr val="dk1"/>
                </a:solidFill>
              </a:rPr>
              <a:t>High Inflation Rate </a:t>
            </a:r>
            <a:r>
              <a:rPr lang="en" sz="1695" b="1" i="1">
                <a:solidFill>
                  <a:srgbClr val="FF0000"/>
                </a:solidFill>
              </a:rPr>
              <a:t>4% </a:t>
            </a:r>
            <a:r>
              <a:rPr lang="en" sz="1695" b="1"/>
              <a:t>&amp; </a:t>
            </a:r>
            <a:r>
              <a:rPr lang="en" sz="1695" b="1">
                <a:solidFill>
                  <a:schemeClr val="dk1"/>
                </a:solidFill>
              </a:rPr>
              <a:t>Repatriation Tax </a:t>
            </a:r>
            <a:r>
              <a:rPr lang="en" sz="1695" b="1" i="1">
                <a:solidFill>
                  <a:srgbClr val="FF0000"/>
                </a:solidFill>
              </a:rPr>
              <a:t>35%</a:t>
            </a:r>
            <a:endParaRPr sz="1695" b="1" i="1">
              <a:solidFill>
                <a:srgbClr val="FF0000"/>
              </a:solidFill>
            </a:endParaRPr>
          </a:p>
          <a:p>
            <a:pPr marL="457200" lvl="0" indent="-323532" algn="l" rtl="0">
              <a:lnSpc>
                <a:spcPct val="115000"/>
              </a:lnSpc>
              <a:spcBef>
                <a:spcPts val="0"/>
              </a:spcBef>
              <a:spcAft>
                <a:spcPts val="0"/>
              </a:spcAft>
              <a:buClr>
                <a:schemeClr val="dk1"/>
              </a:buClr>
              <a:buSzPts val="1495"/>
              <a:buChar char="●"/>
            </a:pPr>
            <a:r>
              <a:rPr lang="en" sz="1495"/>
              <a:t>Profit loss</a:t>
            </a:r>
            <a:r>
              <a:rPr lang="en" sz="1495">
                <a:solidFill>
                  <a:schemeClr val="dk1"/>
                </a:solidFill>
              </a:rPr>
              <a:t> for investors</a:t>
            </a:r>
            <a:endParaRPr sz="1495">
              <a:solidFill>
                <a:schemeClr val="dk1"/>
              </a:solidFill>
            </a:endParaRPr>
          </a:p>
          <a:p>
            <a:pPr marL="914400" lvl="0" indent="0" algn="l" rtl="0">
              <a:lnSpc>
                <a:spcPct val="115000"/>
              </a:lnSpc>
              <a:spcBef>
                <a:spcPts val="0"/>
              </a:spcBef>
              <a:spcAft>
                <a:spcPts val="0"/>
              </a:spcAft>
              <a:buNone/>
            </a:pPr>
            <a:endParaRPr sz="1595">
              <a:solidFill>
                <a:schemeClr val="dk1"/>
              </a:solidFill>
            </a:endParaRPr>
          </a:p>
          <a:p>
            <a:pPr marL="457200" lvl="0" indent="0" algn="l" rtl="0">
              <a:lnSpc>
                <a:spcPct val="115000"/>
              </a:lnSpc>
              <a:spcBef>
                <a:spcPts val="0"/>
              </a:spcBef>
              <a:spcAft>
                <a:spcPts val="0"/>
              </a:spcAft>
              <a:buNone/>
            </a:pPr>
            <a:endParaRPr sz="1695" b="1">
              <a:solidFill>
                <a:schemeClr val="dk1"/>
              </a:solidFill>
            </a:endParaRPr>
          </a:p>
          <a:p>
            <a:pPr marL="457200" lvl="0" indent="0" algn="l" rtl="0">
              <a:lnSpc>
                <a:spcPct val="115000"/>
              </a:lnSpc>
              <a:spcBef>
                <a:spcPts val="0"/>
              </a:spcBef>
              <a:spcAft>
                <a:spcPts val="0"/>
              </a:spcAft>
              <a:buNone/>
            </a:pPr>
            <a:r>
              <a:rPr lang="en" sz="1695" b="1">
                <a:solidFill>
                  <a:schemeClr val="dk1"/>
                </a:solidFill>
              </a:rPr>
              <a:t>Official Exchange Rate </a:t>
            </a:r>
            <a:r>
              <a:rPr lang="en" sz="1695" b="1" i="1">
                <a:solidFill>
                  <a:srgbClr val="FF0000"/>
                </a:solidFill>
              </a:rPr>
              <a:t>13.3</a:t>
            </a:r>
            <a:endParaRPr sz="1500" i="1">
              <a:solidFill>
                <a:srgbClr val="FF0000"/>
              </a:solidFill>
              <a:latin typeface="PT Serif"/>
              <a:ea typeface="PT Serif"/>
              <a:cs typeface="PT Serif"/>
              <a:sym typeface="PT Serif"/>
            </a:endParaRPr>
          </a:p>
          <a:p>
            <a:pPr marL="457200" lvl="0" indent="-323532" algn="l" rtl="0">
              <a:lnSpc>
                <a:spcPct val="115000"/>
              </a:lnSpc>
              <a:spcBef>
                <a:spcPts val="0"/>
              </a:spcBef>
              <a:spcAft>
                <a:spcPts val="0"/>
              </a:spcAft>
              <a:buClr>
                <a:schemeClr val="dk1"/>
              </a:buClr>
              <a:buSzPts val="1495"/>
              <a:buChar char="●"/>
            </a:pPr>
            <a:r>
              <a:rPr lang="en" sz="1495"/>
              <a:t>The devaluation of Mexican peso will impair the Mexican purchasing power even though the cost of investment will decrease for the company</a:t>
            </a:r>
            <a:endParaRPr sz="1495">
              <a:solidFill>
                <a:schemeClr val="dk1"/>
              </a:solidFill>
            </a:endParaRPr>
          </a:p>
        </p:txBody>
      </p:sp>
      <p:cxnSp>
        <p:nvCxnSpPr>
          <p:cNvPr id="363" name="Google Shape;363;p47"/>
          <p:cNvCxnSpPr/>
          <p:nvPr/>
        </p:nvCxnSpPr>
        <p:spPr>
          <a:xfrm rot="10800000" flipH="1">
            <a:off x="724200" y="812250"/>
            <a:ext cx="7695600" cy="8100"/>
          </a:xfrm>
          <a:prstGeom prst="straightConnector1">
            <a:avLst/>
          </a:prstGeom>
          <a:noFill/>
          <a:ln w="9525" cap="flat" cmpd="sng">
            <a:solidFill>
              <a:schemeClr val="accent1"/>
            </a:solidFill>
            <a:prstDash val="solid"/>
            <a:round/>
            <a:headEnd type="oval" w="med" len="med"/>
            <a:tailEnd type="oval" w="med" len="med"/>
          </a:ln>
        </p:spPr>
      </p:cxnSp>
      <p:pic>
        <p:nvPicPr>
          <p:cNvPr id="364" name="Google Shape;364;p47"/>
          <p:cNvPicPr preferRelativeResize="0"/>
          <p:nvPr/>
        </p:nvPicPr>
        <p:blipFill rotWithShape="1">
          <a:blip r:embed="rId3">
            <a:alphaModFix/>
          </a:blip>
          <a:srcRect l="35551" t="1502" r="18278" b="30497"/>
          <a:stretch/>
        </p:blipFill>
        <p:spPr>
          <a:xfrm>
            <a:off x="6223000" y="1892300"/>
            <a:ext cx="2617325" cy="1816100"/>
          </a:xfrm>
          <a:prstGeom prst="rect">
            <a:avLst/>
          </a:prstGeom>
          <a:noFill/>
          <a:ln>
            <a:noFill/>
          </a:ln>
        </p:spPr>
      </p:pic>
      <p:pic>
        <p:nvPicPr>
          <p:cNvPr id="365" name="Google Shape;365;p47"/>
          <p:cNvPicPr preferRelativeResize="0"/>
          <p:nvPr/>
        </p:nvPicPr>
        <p:blipFill>
          <a:blip r:embed="rId4">
            <a:alphaModFix/>
          </a:blip>
          <a:stretch>
            <a:fillRect/>
          </a:stretch>
        </p:blipFill>
        <p:spPr>
          <a:xfrm>
            <a:off x="5742275" y="934200"/>
            <a:ext cx="2240024" cy="15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cxnSp>
        <p:nvCxnSpPr>
          <p:cNvPr id="370" name="Google Shape;370;p48"/>
          <p:cNvCxnSpPr/>
          <p:nvPr/>
        </p:nvCxnSpPr>
        <p:spPr>
          <a:xfrm rot="10800000" flipH="1">
            <a:off x="495600" y="81225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371" name="Google Shape;371;p48"/>
          <p:cNvSpPr txBox="1">
            <a:spLocks noGrp="1"/>
          </p:cNvSpPr>
          <p:nvPr>
            <p:ph type="title"/>
          </p:nvPr>
        </p:nvSpPr>
        <p:spPr>
          <a:xfrm>
            <a:off x="394800" y="209697"/>
            <a:ext cx="778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E4035"/>
                </a:solidFill>
              </a:rPr>
              <a:t>Possible Strategy Plan</a:t>
            </a:r>
            <a:endParaRPr/>
          </a:p>
        </p:txBody>
      </p:sp>
      <p:grpSp>
        <p:nvGrpSpPr>
          <p:cNvPr id="372" name="Google Shape;372;p48"/>
          <p:cNvGrpSpPr/>
          <p:nvPr/>
        </p:nvGrpSpPr>
        <p:grpSpPr>
          <a:xfrm>
            <a:off x="3174705" y="1304316"/>
            <a:ext cx="2513698" cy="2747194"/>
            <a:chOff x="2692500" y="1257400"/>
            <a:chExt cx="2108100" cy="2184300"/>
          </a:xfrm>
        </p:grpSpPr>
        <p:sp>
          <p:nvSpPr>
            <p:cNvPr id="373" name="Google Shape;373;p48"/>
            <p:cNvSpPr/>
            <p:nvPr/>
          </p:nvSpPr>
          <p:spPr>
            <a:xfrm>
              <a:off x="2846454" y="2486287"/>
              <a:ext cx="785700" cy="784500"/>
            </a:xfrm>
            <a:prstGeom prst="snip1Rect">
              <a:avLst>
                <a:gd name="adj" fmla="val 24277"/>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48"/>
            <p:cNvGrpSpPr/>
            <p:nvPr/>
          </p:nvGrpSpPr>
          <p:grpSpPr>
            <a:xfrm>
              <a:off x="3001758" y="2633638"/>
              <a:ext cx="475052" cy="429345"/>
              <a:chOff x="6216367" y="2014817"/>
              <a:chExt cx="361147" cy="316486"/>
            </a:xfrm>
          </p:grpSpPr>
          <p:sp>
            <p:nvSpPr>
              <p:cNvPr id="375" name="Google Shape;375;p48"/>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p:nvPr/>
            </p:nvSpPr>
            <p:spPr>
              <a:xfrm>
                <a:off x="6216367" y="2014817"/>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8"/>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8"/>
              <p:cNvSpPr/>
              <p:nvPr/>
            </p:nvSpPr>
            <p:spPr>
              <a:xfrm>
                <a:off x="6260321" y="2061349"/>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8"/>
            <p:cNvSpPr/>
            <p:nvPr/>
          </p:nvSpPr>
          <p:spPr>
            <a:xfrm flipH="1">
              <a:off x="3883000" y="2486362"/>
              <a:ext cx="774600" cy="784500"/>
            </a:xfrm>
            <a:prstGeom prst="snip1Rect">
              <a:avLst>
                <a:gd name="adj" fmla="val 26341"/>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8"/>
            <p:cNvGrpSpPr/>
            <p:nvPr/>
          </p:nvGrpSpPr>
          <p:grpSpPr>
            <a:xfrm>
              <a:off x="4079073" y="2650498"/>
              <a:ext cx="410488" cy="458365"/>
              <a:chOff x="6671087" y="2009304"/>
              <a:chExt cx="332757" cy="324759"/>
            </a:xfrm>
          </p:grpSpPr>
          <p:sp>
            <p:nvSpPr>
              <p:cNvPr id="381" name="Google Shape;381;p48"/>
              <p:cNvSpPr/>
              <p:nvPr/>
            </p:nvSpPr>
            <p:spPr>
              <a:xfrm>
                <a:off x="6671087" y="2066585"/>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48"/>
            <p:cNvSpPr/>
            <p:nvPr/>
          </p:nvSpPr>
          <p:spPr>
            <a:xfrm rot="5400000">
              <a:off x="2846450" y="1370313"/>
              <a:ext cx="785700" cy="784500"/>
            </a:xfrm>
            <a:prstGeom prst="snip1Rect">
              <a:avLst>
                <a:gd name="adj" fmla="val 25073"/>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48"/>
            <p:cNvGrpSpPr/>
            <p:nvPr/>
          </p:nvGrpSpPr>
          <p:grpSpPr>
            <a:xfrm>
              <a:off x="3026799" y="1529143"/>
              <a:ext cx="425516" cy="439077"/>
              <a:chOff x="7121669" y="1489266"/>
              <a:chExt cx="321362" cy="321362"/>
            </a:xfrm>
          </p:grpSpPr>
          <p:sp>
            <p:nvSpPr>
              <p:cNvPr id="385" name="Google Shape;385;p48"/>
              <p:cNvSpPr/>
              <p:nvPr/>
            </p:nvSpPr>
            <p:spPr>
              <a:xfrm>
                <a:off x="7121669" y="1555945"/>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7170938" y="1489266"/>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7175107" y="1760214"/>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7300539" y="1555945"/>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8"/>
            <p:cNvSpPr/>
            <p:nvPr/>
          </p:nvSpPr>
          <p:spPr>
            <a:xfrm rot="-5400000" flipH="1">
              <a:off x="3873500" y="1374513"/>
              <a:ext cx="774600" cy="774600"/>
            </a:xfrm>
            <a:prstGeom prst="snip1Rect">
              <a:avLst>
                <a:gd name="adj" fmla="val 24313"/>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48"/>
            <p:cNvGrpSpPr/>
            <p:nvPr/>
          </p:nvGrpSpPr>
          <p:grpSpPr>
            <a:xfrm>
              <a:off x="4076636" y="1509680"/>
              <a:ext cx="410468" cy="425489"/>
              <a:chOff x="7976174" y="2874139"/>
              <a:chExt cx="334666" cy="357945"/>
            </a:xfrm>
          </p:grpSpPr>
          <p:sp>
            <p:nvSpPr>
              <p:cNvPr id="391" name="Google Shape;391;p48"/>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8"/>
              <p:cNvSpPr/>
              <p:nvPr/>
            </p:nvSpPr>
            <p:spPr>
              <a:xfrm>
                <a:off x="7976174" y="2874139"/>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8"/>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8"/>
            <p:cNvCxnSpPr/>
            <p:nvPr/>
          </p:nvCxnSpPr>
          <p:spPr>
            <a:xfrm rot="10800000">
              <a:off x="3759200" y="1257400"/>
              <a:ext cx="0" cy="2184300"/>
            </a:xfrm>
            <a:prstGeom prst="straightConnector1">
              <a:avLst/>
            </a:prstGeom>
            <a:noFill/>
            <a:ln w="9525" cap="flat" cmpd="sng">
              <a:solidFill>
                <a:schemeClr val="dk2"/>
              </a:solidFill>
              <a:prstDash val="solid"/>
              <a:round/>
              <a:headEnd type="none" w="med" len="med"/>
              <a:tailEnd type="triangle" w="med" len="med"/>
            </a:ln>
          </p:spPr>
        </p:cxnSp>
        <p:cxnSp>
          <p:nvCxnSpPr>
            <p:cNvPr id="401" name="Google Shape;401;p48"/>
            <p:cNvCxnSpPr/>
            <p:nvPr/>
          </p:nvCxnSpPr>
          <p:spPr>
            <a:xfrm flipH="1">
              <a:off x="2692500" y="2324100"/>
              <a:ext cx="2108100" cy="6300"/>
            </a:xfrm>
            <a:prstGeom prst="straightConnector1">
              <a:avLst/>
            </a:prstGeom>
            <a:noFill/>
            <a:ln w="9525" cap="flat" cmpd="sng">
              <a:solidFill>
                <a:schemeClr val="dk2"/>
              </a:solidFill>
              <a:prstDash val="solid"/>
              <a:round/>
              <a:headEnd type="none" w="med" len="med"/>
              <a:tailEnd type="triangle" w="med" len="med"/>
            </a:ln>
          </p:spPr>
        </p:cxnSp>
      </p:grpSp>
      <p:sp>
        <p:nvSpPr>
          <p:cNvPr id="402" name="Google Shape;402;p48"/>
          <p:cNvSpPr txBox="1"/>
          <p:nvPr/>
        </p:nvSpPr>
        <p:spPr>
          <a:xfrm>
            <a:off x="495600" y="2731700"/>
            <a:ext cx="3000000" cy="418500"/>
          </a:xfrm>
          <a:prstGeom prst="rect">
            <a:avLst/>
          </a:prstGeom>
          <a:noFill/>
          <a:ln>
            <a:noFill/>
          </a:ln>
        </p:spPr>
        <p:txBody>
          <a:bodyPr spcFirstLastPara="1" wrap="square" lIns="91425" tIns="91425" rIns="91425" bIns="91425" anchor="t" anchorCtr="0">
            <a:spAutoFit/>
          </a:bodyPr>
          <a:lstStyle/>
          <a:p>
            <a:pPr marL="457200" lvl="0" indent="0" algn="l" rtl="0">
              <a:lnSpc>
                <a:spcPct val="95000"/>
              </a:lnSpc>
              <a:spcBef>
                <a:spcPts val="0"/>
              </a:spcBef>
              <a:spcAft>
                <a:spcPts val="1200"/>
              </a:spcAft>
              <a:buNone/>
            </a:pPr>
            <a:r>
              <a:rPr lang="en" sz="1600" b="1">
                <a:solidFill>
                  <a:schemeClr val="dk1"/>
                </a:solidFill>
              </a:rPr>
              <a:t>Customer Service</a:t>
            </a:r>
            <a:endParaRPr sz="1600" b="1"/>
          </a:p>
        </p:txBody>
      </p:sp>
      <p:sp>
        <p:nvSpPr>
          <p:cNvPr id="403" name="Google Shape;403;p48"/>
          <p:cNvSpPr txBox="1"/>
          <p:nvPr/>
        </p:nvSpPr>
        <p:spPr>
          <a:xfrm>
            <a:off x="1130275" y="1171900"/>
            <a:ext cx="3000000" cy="4185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None/>
            </a:pPr>
            <a:r>
              <a:rPr lang="en" sz="1600" b="1">
                <a:solidFill>
                  <a:schemeClr val="dk1"/>
                </a:solidFill>
              </a:rPr>
              <a:t>Price Strategy</a:t>
            </a:r>
            <a:endParaRPr sz="1600" b="1"/>
          </a:p>
        </p:txBody>
      </p:sp>
      <p:sp>
        <p:nvSpPr>
          <p:cNvPr id="404" name="Google Shape;404;p48"/>
          <p:cNvSpPr txBox="1"/>
          <p:nvPr/>
        </p:nvSpPr>
        <p:spPr>
          <a:xfrm>
            <a:off x="5861875" y="1171900"/>
            <a:ext cx="3000000" cy="4185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None/>
            </a:pPr>
            <a:r>
              <a:rPr lang="en" sz="1600" b="1">
                <a:solidFill>
                  <a:schemeClr val="dk1"/>
                </a:solidFill>
              </a:rPr>
              <a:t>Promotion</a:t>
            </a:r>
            <a:endParaRPr sz="1600" b="1"/>
          </a:p>
        </p:txBody>
      </p:sp>
      <p:sp>
        <p:nvSpPr>
          <p:cNvPr id="405" name="Google Shape;405;p48"/>
          <p:cNvSpPr txBox="1"/>
          <p:nvPr/>
        </p:nvSpPr>
        <p:spPr>
          <a:xfrm>
            <a:off x="5861875" y="2731700"/>
            <a:ext cx="3000000" cy="4185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None/>
            </a:pPr>
            <a:r>
              <a:rPr lang="en" sz="1600" b="1">
                <a:solidFill>
                  <a:schemeClr val="dk1"/>
                </a:solidFill>
              </a:rPr>
              <a:t>Sustainable Partnership</a:t>
            </a:r>
            <a:endParaRPr sz="1600" b="1"/>
          </a:p>
        </p:txBody>
      </p:sp>
      <p:sp>
        <p:nvSpPr>
          <p:cNvPr id="406" name="Google Shape;406;p48"/>
          <p:cNvSpPr txBox="1"/>
          <p:nvPr/>
        </p:nvSpPr>
        <p:spPr>
          <a:xfrm>
            <a:off x="578025" y="3194000"/>
            <a:ext cx="30000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Connect customers with third-party(Training, Maintenance, Data analytics, Consulting)</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Data Security</a:t>
            </a:r>
            <a:endParaRPr>
              <a:solidFill>
                <a:schemeClr val="dk1"/>
              </a:solidFill>
            </a:endParaRPr>
          </a:p>
        </p:txBody>
      </p:sp>
      <p:sp>
        <p:nvSpPr>
          <p:cNvPr id="407" name="Google Shape;407;p48"/>
          <p:cNvSpPr txBox="1"/>
          <p:nvPr/>
        </p:nvSpPr>
        <p:spPr>
          <a:xfrm>
            <a:off x="571800" y="1649800"/>
            <a:ext cx="30000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Different pricing for different product categories</a:t>
            </a:r>
            <a:endParaRPr/>
          </a:p>
        </p:txBody>
      </p:sp>
      <p:sp>
        <p:nvSpPr>
          <p:cNvPr id="408" name="Google Shape;408;p48"/>
          <p:cNvSpPr txBox="1"/>
          <p:nvPr/>
        </p:nvSpPr>
        <p:spPr>
          <a:xfrm>
            <a:off x="5565425" y="1649800"/>
            <a:ext cx="32964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Google ads</a:t>
            </a:r>
            <a:endParaRPr>
              <a:solidFill>
                <a:schemeClr val="dk1"/>
              </a:solidFill>
            </a:endParaRPr>
          </a:p>
          <a:p>
            <a:pPr marL="457200" lvl="0" indent="-317182" algn="l" rtl="0">
              <a:lnSpc>
                <a:spcPct val="115000"/>
              </a:lnSpc>
              <a:spcBef>
                <a:spcPts val="0"/>
              </a:spcBef>
              <a:spcAft>
                <a:spcPts val="0"/>
              </a:spcAft>
              <a:buClr>
                <a:schemeClr val="dk1"/>
              </a:buClr>
              <a:buSzPts val="1395"/>
              <a:buChar char="●"/>
            </a:pPr>
            <a:r>
              <a:rPr lang="en">
                <a:solidFill>
                  <a:schemeClr val="dk1"/>
                </a:solidFill>
              </a:rPr>
              <a:t>SEO(search engine optimization)</a:t>
            </a:r>
            <a:endParaRPr>
              <a:solidFill>
                <a:schemeClr val="dk1"/>
              </a:solidFill>
            </a:endParaRPr>
          </a:p>
        </p:txBody>
      </p:sp>
      <p:sp>
        <p:nvSpPr>
          <p:cNvPr id="409" name="Google Shape;409;p48"/>
          <p:cNvSpPr txBox="1"/>
          <p:nvPr/>
        </p:nvSpPr>
        <p:spPr>
          <a:xfrm>
            <a:off x="5576825" y="3150200"/>
            <a:ext cx="30858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Build strategic partnership with drone company; third-party consulting firms, etc</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9"/>
          <p:cNvSpPr txBox="1">
            <a:spLocks noGrp="1"/>
          </p:cNvSpPr>
          <p:nvPr>
            <p:ph type="title"/>
          </p:nvPr>
        </p:nvSpPr>
        <p:spPr>
          <a:xfrm>
            <a:off x="547200" y="285897"/>
            <a:ext cx="778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cxnSp>
        <p:nvCxnSpPr>
          <p:cNvPr id="415" name="Google Shape;415;p49"/>
          <p:cNvCxnSpPr/>
          <p:nvPr/>
        </p:nvCxnSpPr>
        <p:spPr>
          <a:xfrm rot="10800000" flipH="1">
            <a:off x="724200" y="88845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416" name="Google Shape;416;p49"/>
          <p:cNvSpPr/>
          <p:nvPr/>
        </p:nvSpPr>
        <p:spPr>
          <a:xfrm flipH="1">
            <a:off x="7222450" y="2645212"/>
            <a:ext cx="576600" cy="534300"/>
          </a:xfrm>
          <a:prstGeom prst="snip1Rect">
            <a:avLst>
              <a:gd name="adj" fmla="val 16667"/>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flipH="1">
            <a:off x="5200931" y="2645223"/>
            <a:ext cx="576600" cy="534300"/>
          </a:xfrm>
          <a:prstGeom prst="snip1Rect">
            <a:avLst>
              <a:gd name="adj" fmla="val 16667"/>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3176779" y="2646467"/>
            <a:ext cx="576600" cy="534300"/>
          </a:xfrm>
          <a:prstGeom prst="snip1Rect">
            <a:avLst>
              <a:gd name="adj" fmla="val 16667"/>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1157350" y="2645235"/>
            <a:ext cx="576600" cy="534300"/>
          </a:xfrm>
          <a:prstGeom prst="snip1Rect">
            <a:avLst>
              <a:gd name="adj" fmla="val 16667"/>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9"/>
          <p:cNvGrpSpPr/>
          <p:nvPr/>
        </p:nvGrpSpPr>
        <p:grpSpPr>
          <a:xfrm>
            <a:off x="1271149" y="2745597"/>
            <a:ext cx="348651" cy="333627"/>
            <a:chOff x="6216367" y="1970156"/>
            <a:chExt cx="361147" cy="361147"/>
          </a:xfrm>
        </p:grpSpPr>
        <p:sp>
          <p:nvSpPr>
            <p:cNvPr id="421" name="Google Shape;421;p49"/>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9"/>
          <p:cNvGrpSpPr/>
          <p:nvPr/>
        </p:nvGrpSpPr>
        <p:grpSpPr>
          <a:xfrm>
            <a:off x="5307061" y="2765111"/>
            <a:ext cx="363603" cy="294543"/>
            <a:chOff x="6671087" y="2009304"/>
            <a:chExt cx="332757" cy="281833"/>
          </a:xfrm>
        </p:grpSpPr>
        <p:sp>
          <p:nvSpPr>
            <p:cNvPr id="426" name="Google Shape;426;p49"/>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9"/>
          <p:cNvSpPr txBox="1">
            <a:spLocks noGrp="1"/>
          </p:cNvSpPr>
          <p:nvPr>
            <p:ph type="ctrTitle" idx="4294967295"/>
          </p:nvPr>
        </p:nvSpPr>
        <p:spPr>
          <a:xfrm>
            <a:off x="2753763" y="3318950"/>
            <a:ext cx="15528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Arial"/>
                <a:ea typeface="Arial"/>
                <a:cs typeface="Arial"/>
                <a:sym typeface="Arial"/>
              </a:rPr>
              <a:t>External Environment</a:t>
            </a:r>
            <a:endParaRPr sz="1700">
              <a:solidFill>
                <a:srgbClr val="000000"/>
              </a:solidFill>
              <a:latin typeface="Arial"/>
              <a:ea typeface="Arial"/>
              <a:cs typeface="Arial"/>
              <a:sym typeface="Arial"/>
            </a:endParaRPr>
          </a:p>
        </p:txBody>
      </p:sp>
      <p:grpSp>
        <p:nvGrpSpPr>
          <p:cNvPr id="429" name="Google Shape;429;p49"/>
          <p:cNvGrpSpPr/>
          <p:nvPr/>
        </p:nvGrpSpPr>
        <p:grpSpPr>
          <a:xfrm>
            <a:off x="3308620" y="2754664"/>
            <a:ext cx="312300" cy="298963"/>
            <a:chOff x="7121669" y="1533610"/>
            <a:chExt cx="321362" cy="321362"/>
          </a:xfrm>
        </p:grpSpPr>
        <p:sp>
          <p:nvSpPr>
            <p:cNvPr id="430" name="Google Shape;430;p49"/>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9"/>
          <p:cNvGrpSpPr/>
          <p:nvPr/>
        </p:nvGrpSpPr>
        <p:grpSpPr>
          <a:xfrm>
            <a:off x="7361319" y="2756747"/>
            <a:ext cx="325229" cy="311310"/>
            <a:chOff x="7976174" y="2925108"/>
            <a:chExt cx="334666" cy="334634"/>
          </a:xfrm>
        </p:grpSpPr>
        <p:sp>
          <p:nvSpPr>
            <p:cNvPr id="435" name="Google Shape;435;p49"/>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49"/>
          <p:cNvSpPr txBox="1"/>
          <p:nvPr/>
        </p:nvSpPr>
        <p:spPr>
          <a:xfrm>
            <a:off x="4182563" y="1670725"/>
            <a:ext cx="707700" cy="24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accent3"/>
                </a:solidFill>
                <a:latin typeface="Montserrat Light"/>
                <a:ea typeface="Montserrat Light"/>
                <a:cs typeface="Montserrat Light"/>
                <a:sym typeface="Montserrat Light"/>
              </a:rPr>
              <a:t>Your Logo</a:t>
            </a:r>
            <a:endParaRPr sz="800">
              <a:solidFill>
                <a:schemeClr val="accent3"/>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endParaRPr sz="800">
              <a:solidFill>
                <a:srgbClr val="FFFFFF"/>
              </a:solidFill>
              <a:latin typeface="Georgia"/>
              <a:ea typeface="Georgia"/>
              <a:cs typeface="Georgia"/>
              <a:sym typeface="Georgia"/>
            </a:endParaRPr>
          </a:p>
        </p:txBody>
      </p:sp>
      <p:sp>
        <p:nvSpPr>
          <p:cNvPr id="445" name="Google Shape;445;p49"/>
          <p:cNvSpPr/>
          <p:nvPr/>
        </p:nvSpPr>
        <p:spPr>
          <a:xfrm>
            <a:off x="4370485" y="131292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9"/>
          <p:cNvCxnSpPr/>
          <p:nvPr/>
        </p:nvCxnSpPr>
        <p:spPr>
          <a:xfrm rot="10800000" flipH="1">
            <a:off x="5480170" y="2352384"/>
            <a:ext cx="4500" cy="293700"/>
          </a:xfrm>
          <a:prstGeom prst="straightConnector1">
            <a:avLst/>
          </a:prstGeom>
          <a:noFill/>
          <a:ln w="9525" cap="flat" cmpd="sng">
            <a:solidFill>
              <a:schemeClr val="accent1"/>
            </a:solidFill>
            <a:prstDash val="solid"/>
            <a:round/>
            <a:headEnd type="oval" w="med" len="med"/>
            <a:tailEnd type="none" w="med" len="med"/>
          </a:ln>
        </p:spPr>
      </p:cxnSp>
      <p:cxnSp>
        <p:nvCxnSpPr>
          <p:cNvPr id="447" name="Google Shape;447;p49"/>
          <p:cNvCxnSpPr/>
          <p:nvPr/>
        </p:nvCxnSpPr>
        <p:spPr>
          <a:xfrm rot="10800000">
            <a:off x="1445697" y="2353335"/>
            <a:ext cx="0" cy="291900"/>
          </a:xfrm>
          <a:prstGeom prst="straightConnector1">
            <a:avLst/>
          </a:prstGeom>
          <a:noFill/>
          <a:ln w="9525" cap="flat" cmpd="sng">
            <a:solidFill>
              <a:schemeClr val="accent1"/>
            </a:solidFill>
            <a:prstDash val="solid"/>
            <a:round/>
            <a:headEnd type="oval" w="med" len="med"/>
            <a:tailEnd type="none" w="med" len="med"/>
          </a:ln>
        </p:spPr>
      </p:cxnSp>
      <p:cxnSp>
        <p:nvCxnSpPr>
          <p:cNvPr id="448" name="Google Shape;448;p49"/>
          <p:cNvCxnSpPr/>
          <p:nvPr/>
        </p:nvCxnSpPr>
        <p:spPr>
          <a:xfrm rot="10800000">
            <a:off x="7501787" y="2336812"/>
            <a:ext cx="2100" cy="308400"/>
          </a:xfrm>
          <a:prstGeom prst="straightConnector1">
            <a:avLst/>
          </a:prstGeom>
          <a:noFill/>
          <a:ln w="9525" cap="flat" cmpd="sng">
            <a:solidFill>
              <a:schemeClr val="accent1"/>
            </a:solidFill>
            <a:prstDash val="solid"/>
            <a:round/>
            <a:headEnd type="oval" w="med" len="med"/>
            <a:tailEnd type="none" w="med" len="med"/>
          </a:ln>
        </p:spPr>
      </p:cxnSp>
      <p:cxnSp>
        <p:nvCxnSpPr>
          <p:cNvPr id="449" name="Google Shape;449;p49"/>
          <p:cNvCxnSpPr/>
          <p:nvPr/>
        </p:nvCxnSpPr>
        <p:spPr>
          <a:xfrm>
            <a:off x="4441300" y="1993469"/>
            <a:ext cx="7200" cy="3585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49"/>
          <p:cNvSpPr txBox="1">
            <a:spLocks noGrp="1"/>
          </p:cNvSpPr>
          <p:nvPr>
            <p:ph type="ctrTitle" idx="4294967295"/>
          </p:nvPr>
        </p:nvSpPr>
        <p:spPr>
          <a:xfrm>
            <a:off x="669288" y="3293600"/>
            <a:ext cx="15528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Arial"/>
                <a:ea typeface="Arial"/>
                <a:cs typeface="Arial"/>
                <a:sym typeface="Arial"/>
              </a:rPr>
              <a:t>Internal Market</a:t>
            </a:r>
            <a:endParaRPr sz="1700">
              <a:solidFill>
                <a:srgbClr val="000000"/>
              </a:solidFill>
              <a:latin typeface="Arial"/>
              <a:ea typeface="Arial"/>
              <a:cs typeface="Arial"/>
              <a:sym typeface="Arial"/>
            </a:endParaRPr>
          </a:p>
        </p:txBody>
      </p:sp>
      <p:cxnSp>
        <p:nvCxnSpPr>
          <p:cNvPr id="451" name="Google Shape;451;p49"/>
          <p:cNvCxnSpPr/>
          <p:nvPr/>
        </p:nvCxnSpPr>
        <p:spPr>
          <a:xfrm rot="10800000" flipH="1">
            <a:off x="3465710" y="2358467"/>
            <a:ext cx="2700" cy="288000"/>
          </a:xfrm>
          <a:prstGeom prst="straightConnector1">
            <a:avLst/>
          </a:prstGeom>
          <a:noFill/>
          <a:ln w="9525" cap="flat" cmpd="sng">
            <a:solidFill>
              <a:schemeClr val="accent1"/>
            </a:solidFill>
            <a:prstDash val="solid"/>
            <a:round/>
            <a:headEnd type="oval" w="med" len="med"/>
            <a:tailEnd type="none" w="med" len="med"/>
          </a:ln>
        </p:spPr>
      </p:cxnSp>
      <p:sp>
        <p:nvSpPr>
          <p:cNvPr id="452" name="Google Shape;452;p49"/>
          <p:cNvSpPr txBox="1">
            <a:spLocks noGrp="1"/>
          </p:cNvSpPr>
          <p:nvPr>
            <p:ph type="ctrTitle" idx="4294967295"/>
          </p:nvPr>
        </p:nvSpPr>
        <p:spPr>
          <a:xfrm>
            <a:off x="4838249" y="3293600"/>
            <a:ext cx="15528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Arial"/>
                <a:ea typeface="Arial"/>
                <a:cs typeface="Arial"/>
                <a:sym typeface="Arial"/>
              </a:rPr>
              <a:t>Competitive Advantages</a:t>
            </a:r>
            <a:endParaRPr sz="1700">
              <a:solidFill>
                <a:srgbClr val="000000"/>
              </a:solidFill>
              <a:latin typeface="Arial"/>
              <a:ea typeface="Arial"/>
              <a:cs typeface="Arial"/>
              <a:sym typeface="Arial"/>
            </a:endParaRPr>
          </a:p>
        </p:txBody>
      </p:sp>
      <p:sp>
        <p:nvSpPr>
          <p:cNvPr id="453" name="Google Shape;453;p49"/>
          <p:cNvSpPr txBox="1">
            <a:spLocks noGrp="1"/>
          </p:cNvSpPr>
          <p:nvPr>
            <p:ph type="ctrTitle" idx="4294967295"/>
          </p:nvPr>
        </p:nvSpPr>
        <p:spPr>
          <a:xfrm>
            <a:off x="6918324" y="3293600"/>
            <a:ext cx="15528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Arial"/>
                <a:ea typeface="Arial"/>
                <a:cs typeface="Arial"/>
                <a:sym typeface="Arial"/>
              </a:rPr>
              <a:t>Strategy Plan</a:t>
            </a:r>
            <a:endParaRPr sz="1700">
              <a:solidFill>
                <a:srgbClr val="000000"/>
              </a:solidFill>
              <a:latin typeface="Arial"/>
              <a:ea typeface="Arial"/>
              <a:cs typeface="Arial"/>
              <a:sym typeface="Arial"/>
            </a:endParaRPr>
          </a:p>
        </p:txBody>
      </p:sp>
      <p:cxnSp>
        <p:nvCxnSpPr>
          <p:cNvPr id="454" name="Google Shape;454;p49"/>
          <p:cNvCxnSpPr/>
          <p:nvPr/>
        </p:nvCxnSpPr>
        <p:spPr>
          <a:xfrm>
            <a:off x="1419615" y="2355900"/>
            <a:ext cx="6111300" cy="0"/>
          </a:xfrm>
          <a:prstGeom prst="straightConnector1">
            <a:avLst/>
          </a:prstGeom>
          <a:noFill/>
          <a:ln w="9525" cap="flat" cmpd="sng">
            <a:solidFill>
              <a:schemeClr val="dk2"/>
            </a:solidFill>
            <a:prstDash val="solid"/>
            <a:round/>
            <a:headEnd type="oval" w="med" len="med"/>
            <a:tailEnd type="oval" w="med" len="med"/>
          </a:ln>
        </p:spPr>
      </p:cxnSp>
      <p:pic>
        <p:nvPicPr>
          <p:cNvPr id="455" name="Google Shape;455;p49"/>
          <p:cNvPicPr preferRelativeResize="0"/>
          <p:nvPr/>
        </p:nvPicPr>
        <p:blipFill>
          <a:blip r:embed="rId3">
            <a:alphaModFix/>
          </a:blip>
          <a:stretch>
            <a:fillRect/>
          </a:stretch>
        </p:blipFill>
        <p:spPr>
          <a:xfrm>
            <a:off x="3862746" y="1313725"/>
            <a:ext cx="1235205" cy="6759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txBox="1">
            <a:spLocks noGrp="1"/>
          </p:cNvSpPr>
          <p:nvPr>
            <p:ph type="title"/>
          </p:nvPr>
        </p:nvSpPr>
        <p:spPr>
          <a:xfrm>
            <a:off x="557975" y="600375"/>
            <a:ext cx="3412800" cy="114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461" name="Google Shape;461;p50"/>
          <p:cNvSpPr txBox="1">
            <a:spLocks noGrp="1"/>
          </p:cNvSpPr>
          <p:nvPr>
            <p:ph type="body" idx="1"/>
          </p:nvPr>
        </p:nvSpPr>
        <p:spPr>
          <a:xfrm>
            <a:off x="862775" y="1862350"/>
            <a:ext cx="3165600" cy="114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Any Questions? </a:t>
            </a:r>
            <a:endParaRPr sz="2000">
              <a:solidFill>
                <a:srgbClr val="000000"/>
              </a:solidFill>
              <a:latin typeface="Arial"/>
              <a:ea typeface="Arial"/>
              <a:cs typeface="Arial"/>
              <a:sym typeface="Arial"/>
            </a:endParaRPr>
          </a:p>
        </p:txBody>
      </p:sp>
      <p:cxnSp>
        <p:nvCxnSpPr>
          <p:cNvPr id="462" name="Google Shape;462;p50"/>
          <p:cNvCxnSpPr/>
          <p:nvPr/>
        </p:nvCxnSpPr>
        <p:spPr>
          <a:xfrm rot="10800000" flipH="1">
            <a:off x="0" y="1737375"/>
            <a:ext cx="6710100" cy="11100"/>
          </a:xfrm>
          <a:prstGeom prst="straightConnector1">
            <a:avLst/>
          </a:prstGeom>
          <a:noFill/>
          <a:ln w="9525" cap="flat" cmpd="sng">
            <a:solidFill>
              <a:schemeClr val="accent1"/>
            </a:solidFill>
            <a:prstDash val="solid"/>
            <a:round/>
            <a:headEnd type="oval" w="med" len="med"/>
            <a:tailEnd type="oval" w="med" len="med"/>
          </a:ln>
        </p:spPr>
      </p:cxnSp>
      <p:pic>
        <p:nvPicPr>
          <p:cNvPr id="463" name="Google Shape;463;p50"/>
          <p:cNvPicPr preferRelativeResize="0"/>
          <p:nvPr/>
        </p:nvPicPr>
        <p:blipFill>
          <a:blip r:embed="rId3">
            <a:alphaModFix/>
          </a:blip>
          <a:stretch>
            <a:fillRect/>
          </a:stretch>
        </p:blipFill>
        <p:spPr>
          <a:xfrm>
            <a:off x="4906575" y="3244125"/>
            <a:ext cx="4076700" cy="1333500"/>
          </a:xfrm>
          <a:prstGeom prst="rect">
            <a:avLst/>
          </a:prstGeom>
          <a:noFill/>
          <a:ln>
            <a:noFill/>
          </a:ln>
        </p:spPr>
      </p:pic>
      <p:pic>
        <p:nvPicPr>
          <p:cNvPr id="464" name="Google Shape;464;p50"/>
          <p:cNvPicPr preferRelativeResize="0"/>
          <p:nvPr/>
        </p:nvPicPr>
        <p:blipFill>
          <a:blip r:embed="rId4">
            <a:alphaModFix/>
          </a:blip>
          <a:stretch>
            <a:fillRect/>
          </a:stretch>
        </p:blipFill>
        <p:spPr>
          <a:xfrm>
            <a:off x="0" y="4007975"/>
            <a:ext cx="1722150" cy="1148100"/>
          </a:xfrm>
          <a:prstGeom prst="rect">
            <a:avLst/>
          </a:prstGeom>
          <a:noFill/>
          <a:ln>
            <a:noFill/>
          </a:ln>
        </p:spPr>
      </p:pic>
      <p:pic>
        <p:nvPicPr>
          <p:cNvPr id="465" name="Google Shape;465;p50"/>
          <p:cNvPicPr preferRelativeResize="0"/>
          <p:nvPr/>
        </p:nvPicPr>
        <p:blipFill rotWithShape="1">
          <a:blip r:embed="rId5">
            <a:alphaModFix/>
          </a:blip>
          <a:srcRect l="17696" r="11149"/>
          <a:stretch/>
        </p:blipFill>
        <p:spPr>
          <a:xfrm>
            <a:off x="1722150" y="4007974"/>
            <a:ext cx="1827600" cy="1216201"/>
          </a:xfrm>
          <a:prstGeom prst="rect">
            <a:avLst/>
          </a:prstGeom>
          <a:noFill/>
          <a:ln>
            <a:noFill/>
          </a:ln>
        </p:spPr>
      </p:pic>
      <p:pic>
        <p:nvPicPr>
          <p:cNvPr id="466" name="Google Shape;466;p50"/>
          <p:cNvPicPr preferRelativeResize="0"/>
          <p:nvPr/>
        </p:nvPicPr>
        <p:blipFill>
          <a:blip r:embed="rId6">
            <a:alphaModFix/>
          </a:blip>
          <a:stretch>
            <a:fillRect/>
          </a:stretch>
        </p:blipFill>
        <p:spPr>
          <a:xfrm>
            <a:off x="3549750" y="4007975"/>
            <a:ext cx="1863200" cy="1216200"/>
          </a:xfrm>
          <a:prstGeom prst="rect">
            <a:avLst/>
          </a:prstGeom>
          <a:noFill/>
          <a:ln>
            <a:noFill/>
          </a:ln>
        </p:spPr>
      </p:pic>
      <p:pic>
        <p:nvPicPr>
          <p:cNvPr id="467" name="Google Shape;467;p50"/>
          <p:cNvPicPr preferRelativeResize="0"/>
          <p:nvPr/>
        </p:nvPicPr>
        <p:blipFill rotWithShape="1">
          <a:blip r:embed="rId7">
            <a:alphaModFix/>
          </a:blip>
          <a:srcRect l="19197" r="-3358"/>
          <a:stretch/>
        </p:blipFill>
        <p:spPr>
          <a:xfrm>
            <a:off x="5412950" y="4007975"/>
            <a:ext cx="1963900" cy="1148100"/>
          </a:xfrm>
          <a:prstGeom prst="rect">
            <a:avLst/>
          </a:prstGeom>
          <a:noFill/>
          <a:ln>
            <a:noFill/>
          </a:ln>
        </p:spPr>
      </p:pic>
      <p:pic>
        <p:nvPicPr>
          <p:cNvPr id="468" name="Google Shape;468;p50"/>
          <p:cNvPicPr preferRelativeResize="0"/>
          <p:nvPr/>
        </p:nvPicPr>
        <p:blipFill>
          <a:blip r:embed="rId8">
            <a:alphaModFix/>
          </a:blip>
          <a:stretch>
            <a:fillRect/>
          </a:stretch>
        </p:blipFill>
        <p:spPr>
          <a:xfrm>
            <a:off x="7308400" y="4007975"/>
            <a:ext cx="1863201" cy="1148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72"/>
        <p:cNvGrpSpPr/>
        <p:nvPr/>
      </p:nvGrpSpPr>
      <p:grpSpPr>
        <a:xfrm>
          <a:off x="0" y="0"/>
          <a:ext cx="0" cy="0"/>
          <a:chOff x="0" y="0"/>
          <a:chExt cx="0" cy="0"/>
        </a:xfrm>
      </p:grpSpPr>
      <p:sp>
        <p:nvSpPr>
          <p:cNvPr id="473" name="Google Shape;473;p51"/>
          <p:cNvSpPr txBox="1">
            <a:spLocks noGrp="1"/>
          </p:cNvSpPr>
          <p:nvPr>
            <p:ph type="subTitle" idx="1"/>
          </p:nvPr>
        </p:nvSpPr>
        <p:spPr>
          <a:xfrm>
            <a:off x="617975" y="1137450"/>
            <a:ext cx="6424500" cy="34578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a:t>1.37-https://www-statista-com.proxygw.wrlc.org/statistics/1123753/latin-america-precision-agriculture-market-value/</a:t>
            </a:r>
            <a:endParaRPr/>
          </a:p>
          <a:p>
            <a:pPr marL="457200" lvl="0" indent="-285750" algn="l" rtl="0">
              <a:spcBef>
                <a:spcPts val="0"/>
              </a:spcBef>
              <a:spcAft>
                <a:spcPts val="0"/>
              </a:spcAft>
              <a:buSzPts val="900"/>
              <a:buChar char="●"/>
            </a:pPr>
            <a:r>
              <a:rPr lang="en"/>
              <a:t>16-https://www-statista-com.proxygw.wrlc.org/statistics/1184401/latin-america-precision-agriculture-cagr-country/</a:t>
            </a:r>
            <a:endParaRPr/>
          </a:p>
          <a:p>
            <a:pPr marL="457200" lvl="0" indent="-285750" algn="l" rtl="0">
              <a:spcBef>
                <a:spcPts val="0"/>
              </a:spcBef>
              <a:spcAft>
                <a:spcPts val="0"/>
              </a:spcAft>
              <a:buSzPts val="900"/>
              <a:buChar char="●"/>
            </a:pPr>
            <a:r>
              <a:rPr lang="en"/>
              <a:t>(1)https://www-statista-com.proxygw.wrlc.org/statistics/1184343/mexico-incentives-agricultural-technology-adoption/</a:t>
            </a:r>
            <a:endParaRPr/>
          </a:p>
          <a:p>
            <a:pPr marL="457200" lvl="0" indent="-285750" algn="l" rtl="0">
              <a:spcBef>
                <a:spcPts val="0"/>
              </a:spcBef>
              <a:spcAft>
                <a:spcPts val="0"/>
              </a:spcAft>
              <a:buSzPts val="900"/>
              <a:buChar char="●"/>
            </a:pPr>
            <a:r>
              <a:rPr lang="en"/>
              <a:t>100%-https://www-statista-com.proxygw.wrlc.org/statistics/1184250/smart-agriculture-mexico-jobs-growth-sector/</a:t>
            </a:r>
            <a:endParaRPr/>
          </a:p>
          <a:p>
            <a:pPr marL="457200" lvl="0" indent="-285750" algn="l" rtl="0">
              <a:spcBef>
                <a:spcPts val="0"/>
              </a:spcBef>
              <a:spcAft>
                <a:spcPts val="0"/>
              </a:spcAft>
              <a:buSzPts val="900"/>
              <a:buChar char="●"/>
            </a:pPr>
            <a:r>
              <a:rPr lang="en"/>
              <a:t>118.05-https://www-statista-com.proxygw.wrlc.org/statistics/1114877/mexico-government-investment-telecommunication-infrastructure/</a:t>
            </a:r>
            <a:endParaRPr/>
          </a:p>
          <a:p>
            <a:pPr marL="457200" lvl="0" indent="-285750" algn="l" rtl="0">
              <a:spcBef>
                <a:spcPts val="0"/>
              </a:spcBef>
              <a:spcAft>
                <a:spcPts val="0"/>
              </a:spcAft>
              <a:buSzPts val="900"/>
              <a:buChar char="●"/>
            </a:pPr>
            <a:r>
              <a:rPr lang="en"/>
              <a:t>119,715,000 -https://search-proquest-com.proxygw.wrlc.org/docview/1927472095?accountid=11243&amp;pq-origsite=primo</a:t>
            </a:r>
            <a:endParaRPr/>
          </a:p>
          <a:p>
            <a:pPr marL="457200" lvl="0" indent="-285750" algn="l" rtl="0">
              <a:spcBef>
                <a:spcPts val="0"/>
              </a:spcBef>
              <a:spcAft>
                <a:spcPts val="0"/>
              </a:spcAft>
              <a:buSzPts val="900"/>
              <a:buChar char="●"/>
            </a:pPr>
            <a:r>
              <a:rPr lang="en"/>
              <a:t>31.2 - https://search-proquest-com.proxygw.wrlc.org/docview/1927472095?accountid=11243&amp;pq-origsite=primo</a:t>
            </a:r>
            <a:endParaRPr/>
          </a:p>
          <a:p>
            <a:pPr marL="457200" lvl="0" indent="-285750" algn="l" rtl="0">
              <a:spcBef>
                <a:spcPts val="0"/>
              </a:spcBef>
              <a:spcAft>
                <a:spcPts val="0"/>
              </a:spcAft>
              <a:buSzPts val="900"/>
              <a:buChar char="●"/>
            </a:pPr>
            <a:r>
              <a:rPr lang="en"/>
              <a:t>smallholder-http://www.emtoscipublisher.com/index.php/ijh/article/html/3086/</a:t>
            </a:r>
            <a:endParaRPr/>
          </a:p>
          <a:p>
            <a:pPr marL="457200" lvl="0" indent="-285750" algn="l" rtl="0">
              <a:spcBef>
                <a:spcPts val="0"/>
              </a:spcBef>
              <a:spcAft>
                <a:spcPts val="0"/>
              </a:spcAft>
              <a:buSzPts val="900"/>
              <a:buChar char="●"/>
            </a:pPr>
            <a:r>
              <a:rPr lang="en"/>
              <a:t>Competitors in Mexico-https://www.pix4d.com/industry/agriculture</a:t>
            </a:r>
            <a:endParaRPr/>
          </a:p>
          <a:p>
            <a:pPr marL="457200" lvl="0" indent="-285750" algn="l" rtl="0">
              <a:spcBef>
                <a:spcPts val="0"/>
              </a:spcBef>
              <a:spcAft>
                <a:spcPts val="0"/>
              </a:spcAft>
              <a:buSzPts val="900"/>
              <a:buChar char="●"/>
            </a:pPr>
            <a:r>
              <a:rPr lang="en"/>
              <a:t>Mexico production by state: https://agroproductores.com/principales-estados-agricolas-de-mexico/</a:t>
            </a:r>
            <a:endParaRPr/>
          </a:p>
          <a:p>
            <a:pPr marL="457200" lvl="0" indent="-285750" algn="l" rtl="0">
              <a:spcBef>
                <a:spcPts val="0"/>
              </a:spcBef>
              <a:spcAft>
                <a:spcPts val="0"/>
              </a:spcAft>
              <a:buSzPts val="900"/>
              <a:buChar char="●"/>
            </a:pPr>
            <a:r>
              <a:rPr lang="en"/>
              <a:t>International Trade Administration- Mexico Country Commercial Guide: https://www.trade.gov/knowledge-product/mexico-c-agribusiness</a:t>
            </a:r>
            <a:endParaRPr/>
          </a:p>
        </p:txBody>
      </p:sp>
      <p:sp>
        <p:nvSpPr>
          <p:cNvPr id="474" name="Google Shape;474;p51"/>
          <p:cNvSpPr txBox="1">
            <a:spLocks noGrp="1"/>
          </p:cNvSpPr>
          <p:nvPr>
            <p:ph type="title"/>
          </p:nvPr>
        </p:nvSpPr>
        <p:spPr>
          <a:xfrm>
            <a:off x="617975" y="362203"/>
            <a:ext cx="3915000" cy="10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cxnSp>
        <p:nvCxnSpPr>
          <p:cNvPr id="475" name="Google Shape;475;p51"/>
          <p:cNvCxnSpPr/>
          <p:nvPr/>
        </p:nvCxnSpPr>
        <p:spPr>
          <a:xfrm flipH="1">
            <a:off x="-13550" y="947875"/>
            <a:ext cx="2432100" cy="210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4818025" y="2149075"/>
            <a:ext cx="3710100" cy="194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ECF0EA"/>
                </a:solidFill>
              </a:rPr>
              <a:t>Mexico Overview and Environment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79"/>
        <p:cNvGrpSpPr/>
        <p:nvPr/>
      </p:nvGrpSpPr>
      <p:grpSpPr>
        <a:xfrm>
          <a:off x="0" y="0"/>
          <a:ext cx="0" cy="0"/>
          <a:chOff x="0" y="0"/>
          <a:chExt cx="0" cy="0"/>
        </a:xfrm>
      </p:grpSpPr>
      <p:sp>
        <p:nvSpPr>
          <p:cNvPr id="480" name="Google Shape;480;p52"/>
          <p:cNvSpPr txBox="1">
            <a:spLocks noGrp="1"/>
          </p:cNvSpPr>
          <p:nvPr>
            <p:ph type="subTitle" idx="1"/>
          </p:nvPr>
        </p:nvSpPr>
        <p:spPr>
          <a:xfrm>
            <a:off x="617975" y="1059000"/>
            <a:ext cx="6424500" cy="3457800"/>
          </a:xfrm>
          <a:prstGeom prst="rect">
            <a:avLst/>
          </a:prstGeom>
        </p:spPr>
        <p:txBody>
          <a:bodyPr spcFirstLastPara="1" wrap="square" lIns="91425" tIns="91425" rIns="91425" bIns="91425" anchor="t" anchorCtr="0">
            <a:noAutofit/>
          </a:bodyPr>
          <a:lstStyle/>
          <a:p>
            <a:pPr marL="457200" marR="0" lvl="0" indent="-285750" algn="l" rtl="0">
              <a:lnSpc>
                <a:spcPct val="115000"/>
              </a:lnSpc>
              <a:spcBef>
                <a:spcPts val="0"/>
              </a:spcBef>
              <a:spcAft>
                <a:spcPts val="0"/>
              </a:spcAft>
              <a:buSzPts val="900"/>
              <a:buChar char="●"/>
            </a:pPr>
            <a:r>
              <a:rPr lang="en">
                <a:uFill>
                  <a:noFill/>
                </a:uFill>
                <a:hlinkClick r:id="rId3"/>
              </a:rPr>
              <a:t>https://www-statista-com.proxygw.wrlc.org/statistics/729533/forecasted-market-size-of-drones-in-smart-agriculture-worldwide/</a:t>
            </a:r>
            <a:endParaRPr/>
          </a:p>
          <a:p>
            <a:pPr marL="457200" marR="0" lvl="0" indent="-285750" algn="l" rtl="0">
              <a:lnSpc>
                <a:spcPct val="115000"/>
              </a:lnSpc>
              <a:spcBef>
                <a:spcPts val="0"/>
              </a:spcBef>
              <a:spcAft>
                <a:spcPts val="0"/>
              </a:spcAft>
              <a:buSzPts val="900"/>
              <a:buChar char="●"/>
            </a:pPr>
            <a:r>
              <a:rPr lang="en">
                <a:uFill>
                  <a:noFill/>
                </a:uFill>
                <a:hlinkClick r:id="rId4"/>
              </a:rPr>
              <a:t>https://www-statista-com.proxygw.wrlc.org/statistics/1184391/latin-america-precision-agriculture-market-country/</a:t>
            </a:r>
            <a:endParaRPr/>
          </a:p>
          <a:p>
            <a:pPr marL="457200" marR="0" lvl="0" indent="-285750" algn="l" rtl="0">
              <a:lnSpc>
                <a:spcPct val="115000"/>
              </a:lnSpc>
              <a:spcBef>
                <a:spcPts val="0"/>
              </a:spcBef>
              <a:spcAft>
                <a:spcPts val="0"/>
              </a:spcAft>
              <a:buSzPts val="900"/>
              <a:buChar char="●"/>
            </a:pPr>
            <a:r>
              <a:rPr lang="en">
                <a:uFill>
                  <a:noFill/>
                </a:uFill>
                <a:hlinkClick r:id="rId5"/>
              </a:rPr>
              <a:t>https://www-statista-com.proxygw.wrlc.org/statistics/1184401/latin-america-precision-agriculture-cagr-country/</a:t>
            </a:r>
            <a:endParaRPr/>
          </a:p>
          <a:p>
            <a:pPr marL="457200" marR="0" lvl="0" indent="-285750" algn="l" rtl="0">
              <a:lnSpc>
                <a:spcPct val="115000"/>
              </a:lnSpc>
              <a:spcBef>
                <a:spcPts val="0"/>
              </a:spcBef>
              <a:spcAft>
                <a:spcPts val="0"/>
              </a:spcAft>
              <a:buSzPts val="900"/>
              <a:buChar char="●"/>
            </a:pPr>
            <a:r>
              <a:rPr lang="en">
                <a:uFill>
                  <a:noFill/>
                </a:uFill>
                <a:hlinkClick r:id="rId6"/>
              </a:rPr>
              <a:t>https://www-statista-com.proxygw.wrlc.org/statistics/1177589/mexico-challenges-agricultural-technology-businesses/</a:t>
            </a:r>
            <a:endParaRPr/>
          </a:p>
          <a:p>
            <a:pPr marL="457200" marR="0" lvl="0" indent="-285750" algn="l" rtl="0">
              <a:lnSpc>
                <a:spcPct val="115000"/>
              </a:lnSpc>
              <a:spcBef>
                <a:spcPts val="0"/>
              </a:spcBef>
              <a:spcAft>
                <a:spcPts val="0"/>
              </a:spcAft>
              <a:buSzPts val="900"/>
              <a:buChar char="●"/>
            </a:pPr>
            <a:r>
              <a:rPr lang="en">
                <a:uFill>
                  <a:noFill/>
                </a:uFill>
                <a:hlinkClick r:id="rId7"/>
              </a:rPr>
              <a:t>https://www-statista-com.proxygw.wrlc.org/statistics/1184343/mexico-incentives-agricultural-technology-adoption/</a:t>
            </a:r>
            <a:endParaRPr/>
          </a:p>
          <a:p>
            <a:pPr marL="457200" marR="0" lvl="0" indent="-285750" algn="l" rtl="0">
              <a:lnSpc>
                <a:spcPct val="115000"/>
              </a:lnSpc>
              <a:spcBef>
                <a:spcPts val="0"/>
              </a:spcBef>
              <a:spcAft>
                <a:spcPts val="0"/>
              </a:spcAft>
              <a:buSzPts val="900"/>
              <a:buChar char="●"/>
            </a:pPr>
            <a:r>
              <a:rPr lang="en">
                <a:uFill>
                  <a:noFill/>
                </a:uFill>
                <a:hlinkClick r:id="rId8"/>
              </a:rPr>
              <a:t>https://www.sct.gob.mx/uploads/media/Comunicado_190_2015.pdf</a:t>
            </a:r>
            <a:endParaRPr/>
          </a:p>
          <a:p>
            <a:pPr marL="457200" marR="0" lvl="0" indent="-285750" algn="l" rtl="0">
              <a:lnSpc>
                <a:spcPct val="115000"/>
              </a:lnSpc>
              <a:spcBef>
                <a:spcPts val="0"/>
              </a:spcBef>
              <a:spcAft>
                <a:spcPts val="0"/>
              </a:spcAft>
              <a:buSzPts val="900"/>
              <a:buChar char="●"/>
            </a:pPr>
            <a:r>
              <a:rPr lang="en">
                <a:uFill>
                  <a:noFill/>
                </a:uFill>
                <a:hlinkClick r:id="rId9"/>
              </a:rPr>
              <a:t>https://www-statista-com.proxygw.wrlc.org/statistics/311696/mexico-s-tequila-production/</a:t>
            </a:r>
            <a:endParaRPr/>
          </a:p>
          <a:p>
            <a:pPr marL="457200" marR="0" lvl="0" indent="-285750" algn="l" rtl="0">
              <a:lnSpc>
                <a:spcPct val="115000"/>
              </a:lnSpc>
              <a:spcBef>
                <a:spcPts val="0"/>
              </a:spcBef>
              <a:spcAft>
                <a:spcPts val="0"/>
              </a:spcAft>
              <a:buSzPts val="900"/>
              <a:buChar char="●"/>
            </a:pPr>
            <a:r>
              <a:rPr lang="en">
                <a:uFill>
                  <a:noFill/>
                </a:uFill>
                <a:hlinkClick r:id="rId10"/>
              </a:rPr>
              <a:t>http://www.chihuahua.gob.mx/contenidos/ocupa-chihuahua-primeros-lugares-en-produccion-agricola-y-pecuaria#:~:text=En%202018%20produjo%2047%20mil,trigo%20forrajero%20verde%20y%20pistache</a:t>
            </a:r>
            <a:r>
              <a:rPr lang="en"/>
              <a:t>.</a:t>
            </a:r>
            <a:endParaRPr/>
          </a:p>
          <a:p>
            <a:pPr marL="457200" marR="0" lvl="0" indent="-285750" algn="l" rtl="0">
              <a:lnSpc>
                <a:spcPct val="115000"/>
              </a:lnSpc>
              <a:spcBef>
                <a:spcPts val="0"/>
              </a:spcBef>
              <a:spcAft>
                <a:spcPts val="0"/>
              </a:spcAft>
              <a:buSzPts val="900"/>
              <a:buChar char="●"/>
            </a:pPr>
            <a:r>
              <a:rPr lang="en">
                <a:uFill>
                  <a:noFill/>
                </a:uFill>
                <a:hlinkClick r:id="rId11"/>
              </a:rPr>
              <a:t>https://www-statista-com.proxygw.wrlc.org/statistics/591489/mexico-planted-avocado-area-by-st</a:t>
            </a: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457200" marR="0" lvl="0" indent="-285750" algn="l" rtl="0">
              <a:lnSpc>
                <a:spcPct val="115000"/>
              </a:lnSpc>
              <a:spcBef>
                <a:spcPts val="0"/>
              </a:spcBef>
              <a:spcAft>
                <a:spcPts val="0"/>
              </a:spcAft>
              <a:buSzPts val="900"/>
              <a:buChar char="●"/>
            </a:pPr>
            <a:r>
              <a:rPr lang="en"/>
              <a:t>https://wits.worldbank.org/countrysnapshot/en/mex		</a:t>
            </a: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457200" lvl="0" indent="-285750" algn="l" rtl="0">
              <a:spcBef>
                <a:spcPts val="0"/>
              </a:spcBef>
              <a:spcAft>
                <a:spcPts val="0"/>
              </a:spcAft>
              <a:buSzPts val="900"/>
              <a:buChar char="●"/>
            </a:pPr>
            <a:r>
              <a:rPr lang="en"/>
              <a:t>Flores, D.; Vazquez-Nicolas, J.M.; Rogelio Lozano, I.G.; Hernandez Toral, J.L. Automated Agave Detection and Counting Using a Convolutional Neural Network and Unmanned Aerial Systems. Drones 2021,5,4. https://doi.org/ 10.3390/drones5010004 </a:t>
            </a:r>
            <a:endParaRPr/>
          </a:p>
          <a:p>
            <a:pPr marL="457200" lvl="0" indent="-285750" algn="l" rtl="0">
              <a:spcBef>
                <a:spcPts val="0"/>
              </a:spcBef>
              <a:spcAft>
                <a:spcPts val="0"/>
              </a:spcAft>
              <a:buSzPts val="900"/>
              <a:buChar char="●"/>
            </a:pPr>
            <a:r>
              <a:rPr lang="en" u="sng">
                <a:solidFill>
                  <a:schemeClr val="hlink"/>
                </a:solidFill>
                <a:hlinkClick r:id="rId12"/>
              </a:rPr>
              <a:t>https://iieg.gob.mx/ns/wp-content/uploads/2020/05/Estudio-de-exportaciones-de-tequila-mayo-2020.pdf</a:t>
            </a:r>
            <a:endParaRPr/>
          </a:p>
          <a:p>
            <a:pPr marL="457200" lvl="0" indent="-285750" algn="l" rtl="0">
              <a:spcBef>
                <a:spcPts val="0"/>
              </a:spcBef>
              <a:spcAft>
                <a:spcPts val="0"/>
              </a:spcAft>
              <a:buSzPts val="900"/>
              <a:buChar char="●"/>
            </a:pPr>
            <a:r>
              <a:rPr lang="en"/>
              <a:t>http://sagarhpa.sonora.gob.mx/portal_sagarhpa/images/archivos/PMP/PMPAGRICOLA20162021.pdf</a:t>
            </a:r>
            <a:endParaRPr/>
          </a:p>
          <a:p>
            <a:pPr marL="457200" marR="0" lvl="0" indent="0" algn="l" rtl="0">
              <a:lnSpc>
                <a:spcPct val="115000"/>
              </a:lnSpc>
              <a:spcBef>
                <a:spcPts val="1200"/>
              </a:spcBef>
              <a:spcAft>
                <a:spcPts val="0"/>
              </a:spcAft>
              <a:buNone/>
            </a:pPr>
            <a:endParaRPr/>
          </a:p>
          <a:p>
            <a:pPr marL="457200" lvl="0" indent="0" algn="l" rtl="0">
              <a:spcBef>
                <a:spcPts val="0"/>
              </a:spcBef>
              <a:spcAft>
                <a:spcPts val="0"/>
              </a:spcAft>
              <a:buNone/>
            </a:pPr>
            <a:endParaRPr sz="1200">
              <a:solidFill>
                <a:srgbClr val="0563C1"/>
              </a:solidFill>
              <a:latin typeface="Calibri"/>
              <a:ea typeface="Calibri"/>
              <a:cs typeface="Calibri"/>
              <a:sym typeface="Calibri"/>
            </a:endParaRPr>
          </a:p>
          <a:p>
            <a:pPr marL="0" lvl="0" indent="0" algn="l" rtl="0">
              <a:spcBef>
                <a:spcPts val="0"/>
              </a:spcBef>
              <a:spcAft>
                <a:spcPts val="0"/>
              </a:spcAft>
              <a:buNone/>
            </a:pPr>
            <a:endParaRPr sz="1200" u="sng">
              <a:solidFill>
                <a:srgbClr val="0563C1"/>
              </a:solidFill>
              <a:latin typeface="Calibri"/>
              <a:ea typeface="Calibri"/>
              <a:cs typeface="Calibri"/>
              <a:sym typeface="Calibri"/>
            </a:endParaRPr>
          </a:p>
          <a:p>
            <a:pPr marL="0" lvl="0" indent="0" algn="l" rtl="0">
              <a:spcBef>
                <a:spcPts val="0"/>
              </a:spcBef>
              <a:spcAft>
                <a:spcPts val="0"/>
              </a:spcAft>
              <a:buNone/>
            </a:pPr>
            <a:endParaRPr/>
          </a:p>
        </p:txBody>
      </p:sp>
      <p:sp>
        <p:nvSpPr>
          <p:cNvPr id="481" name="Google Shape;481;p52"/>
          <p:cNvSpPr txBox="1">
            <a:spLocks noGrp="1"/>
          </p:cNvSpPr>
          <p:nvPr>
            <p:ph type="title"/>
          </p:nvPr>
        </p:nvSpPr>
        <p:spPr>
          <a:xfrm>
            <a:off x="617975" y="317378"/>
            <a:ext cx="3915000" cy="10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cxnSp>
        <p:nvCxnSpPr>
          <p:cNvPr id="482" name="Google Shape;482;p52"/>
          <p:cNvCxnSpPr/>
          <p:nvPr/>
        </p:nvCxnSpPr>
        <p:spPr>
          <a:xfrm flipH="1">
            <a:off x="-13550" y="947875"/>
            <a:ext cx="2432100" cy="210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6"/>
          <p:cNvPicPr preferRelativeResize="0"/>
          <p:nvPr/>
        </p:nvPicPr>
        <p:blipFill rotWithShape="1">
          <a:blip r:embed="rId3">
            <a:alphaModFix/>
          </a:blip>
          <a:srcRect t="21184" b="21184"/>
          <a:stretch/>
        </p:blipFill>
        <p:spPr>
          <a:xfrm>
            <a:off x="9604" y="0"/>
            <a:ext cx="5019600" cy="5143500"/>
          </a:xfrm>
          <a:prstGeom prst="parallelogram">
            <a:avLst>
              <a:gd name="adj" fmla="val 25000"/>
            </a:avLst>
          </a:prstGeom>
          <a:noFill/>
          <a:ln>
            <a:noFill/>
          </a:ln>
        </p:spPr>
      </p:pic>
      <p:sp>
        <p:nvSpPr>
          <p:cNvPr id="156" name="Google Shape;156;p26"/>
          <p:cNvSpPr txBox="1">
            <a:spLocks noGrp="1"/>
          </p:cNvSpPr>
          <p:nvPr>
            <p:ph type="title"/>
          </p:nvPr>
        </p:nvSpPr>
        <p:spPr>
          <a:xfrm>
            <a:off x="4541200" y="697050"/>
            <a:ext cx="3987600" cy="52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Location: Mexico </a:t>
            </a:r>
            <a:endParaRPr/>
          </a:p>
        </p:txBody>
      </p:sp>
      <p:cxnSp>
        <p:nvCxnSpPr>
          <p:cNvPr id="157" name="Google Shape;157;p26"/>
          <p:cNvCxnSpPr/>
          <p:nvPr/>
        </p:nvCxnSpPr>
        <p:spPr>
          <a:xfrm rot="10800000" flipH="1">
            <a:off x="5316125" y="1217850"/>
            <a:ext cx="3850800" cy="10500"/>
          </a:xfrm>
          <a:prstGeom prst="straightConnector1">
            <a:avLst/>
          </a:prstGeom>
          <a:noFill/>
          <a:ln w="9525" cap="flat" cmpd="sng">
            <a:solidFill>
              <a:schemeClr val="accent1"/>
            </a:solidFill>
            <a:prstDash val="solid"/>
            <a:round/>
            <a:headEnd type="oval" w="med" len="med"/>
            <a:tailEnd type="none" w="med" len="med"/>
          </a:ln>
        </p:spPr>
      </p:cxnSp>
      <p:sp>
        <p:nvSpPr>
          <p:cNvPr id="158" name="Google Shape;158;p26"/>
          <p:cNvSpPr txBox="1"/>
          <p:nvPr/>
        </p:nvSpPr>
        <p:spPr>
          <a:xfrm>
            <a:off x="4915150" y="1500650"/>
            <a:ext cx="6263400" cy="73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59" name="Google Shape;159;p26"/>
          <p:cNvSpPr txBox="1"/>
          <p:nvPr/>
        </p:nvSpPr>
        <p:spPr>
          <a:xfrm>
            <a:off x="4665000" y="1356900"/>
            <a:ext cx="44790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Agricultural Land: 31.2 million hectares</a:t>
            </a:r>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solidFill>
                  <a:schemeClr val="dk1"/>
                </a:solidFill>
              </a:rPr>
              <a:t>Second biggest  agri-tech industry in LatAm</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Precision Agriculture holds 15% share of agri-tech market</a:t>
            </a:r>
            <a:endParaRPr>
              <a:solidFill>
                <a:schemeClr val="dk1"/>
              </a:solidFill>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t>Compound Annual Growth Rate for Precision Agriculture by 2025: 16.8% </a:t>
            </a:r>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t>Precision Agriculture Market Value: 159 mil</a:t>
            </a:r>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t>Close to US and part of NAFTA and USMCA</a:t>
            </a:r>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t>US major trade partner with 76.49% of share for imports and exports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3"/>
        <p:cNvGrpSpPr/>
        <p:nvPr/>
      </p:nvGrpSpPr>
      <p:grpSpPr>
        <a:xfrm>
          <a:off x="0" y="0"/>
          <a:ext cx="0" cy="0"/>
          <a:chOff x="0" y="0"/>
          <a:chExt cx="0" cy="0"/>
        </a:xfrm>
      </p:grpSpPr>
      <p:grpSp>
        <p:nvGrpSpPr>
          <p:cNvPr id="164" name="Google Shape;164;p27"/>
          <p:cNvGrpSpPr/>
          <p:nvPr/>
        </p:nvGrpSpPr>
        <p:grpSpPr>
          <a:xfrm>
            <a:off x="1645226" y="1944030"/>
            <a:ext cx="6079873" cy="2827454"/>
            <a:chOff x="1663288" y="2758105"/>
            <a:chExt cx="4898383" cy="1987665"/>
          </a:xfrm>
        </p:grpSpPr>
        <p:grpSp>
          <p:nvGrpSpPr>
            <p:cNvPr id="165" name="Google Shape;165;p27"/>
            <p:cNvGrpSpPr/>
            <p:nvPr/>
          </p:nvGrpSpPr>
          <p:grpSpPr>
            <a:xfrm>
              <a:off x="1663288" y="3430776"/>
              <a:ext cx="4898383" cy="643500"/>
              <a:chOff x="644113" y="2768801"/>
              <a:chExt cx="4898383" cy="643500"/>
            </a:xfrm>
          </p:grpSpPr>
          <p:sp>
            <p:nvSpPr>
              <p:cNvPr id="166" name="Google Shape;166;p27"/>
              <p:cNvSpPr/>
              <p:nvPr/>
            </p:nvSpPr>
            <p:spPr>
              <a:xfrm>
                <a:off x="2779495" y="2768801"/>
                <a:ext cx="2763000" cy="643500"/>
              </a:xfrm>
              <a:prstGeom prst="rect">
                <a:avLst/>
              </a:prstGeom>
              <a:solidFill>
                <a:srgbClr val="90A683">
                  <a:alpha val="9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flipH="1">
                <a:off x="1333997" y="2768825"/>
                <a:ext cx="1419300" cy="642600"/>
              </a:xfrm>
              <a:prstGeom prst="rect">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44113" y="2768809"/>
                <a:ext cx="690000" cy="642300"/>
              </a:xfrm>
              <a:prstGeom prst="rect">
                <a:avLst/>
              </a:prstGeom>
              <a:solidFill>
                <a:schemeClr val="accent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rot="-5400000">
                <a:off x="2095487" y="2380912"/>
                <a:ext cx="643356" cy="1419149"/>
              </a:xfrm>
              <a:prstGeom prst="flowChartOffpageConnector">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812610" y="2769417"/>
                <a:ext cx="1940700" cy="6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Medium"/>
                    <a:ea typeface="Montserrat Medium"/>
                    <a:cs typeface="Montserrat Medium"/>
                    <a:sym typeface="Montserrat Medium"/>
                  </a:rPr>
                  <a:t>Weight: &gt;2kg-25kg</a:t>
                </a:r>
                <a:endParaRPr sz="1900">
                  <a:solidFill>
                    <a:schemeClr val="lt1"/>
                  </a:solidFill>
                  <a:latin typeface="Montserrat SemiBold"/>
                  <a:ea typeface="Montserrat SemiBold"/>
                  <a:cs typeface="Montserrat SemiBold"/>
                  <a:sym typeface="Montserrat SemiBold"/>
                </a:endParaRPr>
              </a:p>
            </p:txBody>
          </p:sp>
        </p:grpSp>
        <p:grpSp>
          <p:nvGrpSpPr>
            <p:cNvPr id="171" name="Google Shape;171;p27"/>
            <p:cNvGrpSpPr/>
            <p:nvPr/>
          </p:nvGrpSpPr>
          <p:grpSpPr>
            <a:xfrm>
              <a:off x="1663288" y="4102270"/>
              <a:ext cx="4898383" cy="643500"/>
              <a:chOff x="644113" y="2768795"/>
              <a:chExt cx="4898383" cy="643500"/>
            </a:xfrm>
          </p:grpSpPr>
          <p:sp>
            <p:nvSpPr>
              <p:cNvPr id="172" name="Google Shape;172;p27"/>
              <p:cNvSpPr/>
              <p:nvPr/>
            </p:nvSpPr>
            <p:spPr>
              <a:xfrm>
                <a:off x="2779495" y="2768795"/>
                <a:ext cx="2763000" cy="643500"/>
              </a:xfrm>
              <a:prstGeom prst="rect">
                <a:avLst/>
              </a:prstGeom>
              <a:solidFill>
                <a:srgbClr val="90A683">
                  <a:alpha val="9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flipH="1">
                <a:off x="1333997" y="2768825"/>
                <a:ext cx="1419300" cy="642600"/>
              </a:xfrm>
              <a:prstGeom prst="rect">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644113" y="2768809"/>
                <a:ext cx="690000" cy="642300"/>
              </a:xfrm>
              <a:prstGeom prst="rect">
                <a:avLst/>
              </a:prstGeom>
              <a:solidFill>
                <a:schemeClr val="accent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rot="-5400000">
                <a:off x="2095487" y="2380912"/>
                <a:ext cx="643356" cy="1419149"/>
              </a:xfrm>
              <a:prstGeom prst="flowChartOffpageConnector">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27"/>
            <p:cNvGrpSpPr/>
            <p:nvPr/>
          </p:nvGrpSpPr>
          <p:grpSpPr>
            <a:xfrm>
              <a:off x="1663288" y="2758105"/>
              <a:ext cx="4898383" cy="644678"/>
              <a:chOff x="644113" y="2767630"/>
              <a:chExt cx="4898383" cy="644678"/>
            </a:xfrm>
          </p:grpSpPr>
          <p:sp>
            <p:nvSpPr>
              <p:cNvPr id="177" name="Google Shape;177;p27"/>
              <p:cNvSpPr/>
              <p:nvPr/>
            </p:nvSpPr>
            <p:spPr>
              <a:xfrm>
                <a:off x="2779495" y="2768808"/>
                <a:ext cx="2763000" cy="643500"/>
              </a:xfrm>
              <a:prstGeom prst="rect">
                <a:avLst/>
              </a:prstGeom>
              <a:solidFill>
                <a:srgbClr val="90A683">
                  <a:alpha val="9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flipH="1">
                <a:off x="1333997" y="2768825"/>
                <a:ext cx="1419300" cy="642600"/>
              </a:xfrm>
              <a:prstGeom prst="rect">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644113" y="2768809"/>
                <a:ext cx="690000" cy="642300"/>
              </a:xfrm>
              <a:prstGeom prst="rect">
                <a:avLst/>
              </a:prstGeom>
              <a:solidFill>
                <a:schemeClr val="accent1"/>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rot="-5400000">
                <a:off x="2095487" y="2380912"/>
                <a:ext cx="643356" cy="1419149"/>
              </a:xfrm>
              <a:prstGeom prst="flowChartOffpageConnector">
                <a:avLst/>
              </a:prstGeom>
              <a:solidFill>
                <a:srgbClr val="3E4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1043454" y="2767630"/>
                <a:ext cx="1479000" cy="6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Medium"/>
                    <a:ea typeface="Montserrat Medium"/>
                    <a:cs typeface="Montserrat Medium"/>
                    <a:sym typeface="Montserrat Medium"/>
                  </a:rPr>
                  <a:t>Weight: &lt;2kg</a:t>
                </a:r>
                <a:endParaRPr sz="1500">
                  <a:solidFill>
                    <a:srgbClr val="FFFFFF"/>
                  </a:solidFill>
                  <a:latin typeface="Montserrat Medium"/>
                  <a:ea typeface="Montserrat Medium"/>
                  <a:cs typeface="Montserrat Medium"/>
                  <a:sym typeface="Montserrat Medium"/>
                </a:endParaRPr>
              </a:p>
            </p:txBody>
          </p:sp>
        </p:grpSp>
      </p:grpSp>
      <p:sp>
        <p:nvSpPr>
          <p:cNvPr id="182" name="Google Shape;182;p27"/>
          <p:cNvSpPr txBox="1">
            <a:spLocks noGrp="1"/>
          </p:cNvSpPr>
          <p:nvPr>
            <p:ph type="title"/>
          </p:nvPr>
        </p:nvSpPr>
        <p:spPr>
          <a:xfrm>
            <a:off x="713225" y="362277"/>
            <a:ext cx="76989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Drone Regulations</a:t>
            </a:r>
            <a:endParaRPr/>
          </a:p>
        </p:txBody>
      </p:sp>
      <p:cxnSp>
        <p:nvCxnSpPr>
          <p:cNvPr id="183" name="Google Shape;183;p27"/>
          <p:cNvCxnSpPr/>
          <p:nvPr/>
        </p:nvCxnSpPr>
        <p:spPr>
          <a:xfrm rot="10800000" flipH="1">
            <a:off x="724200" y="96465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184" name="Google Shape;184;p27"/>
          <p:cNvSpPr/>
          <p:nvPr/>
        </p:nvSpPr>
        <p:spPr>
          <a:xfrm>
            <a:off x="2017665" y="3857680"/>
            <a:ext cx="2408700" cy="9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Medium"/>
                <a:ea typeface="Montserrat Medium"/>
                <a:cs typeface="Montserrat Medium"/>
                <a:sym typeface="Montserrat Medium"/>
              </a:rPr>
              <a:t>Weight: &gt;25kg</a:t>
            </a:r>
            <a:endParaRPr sz="1800">
              <a:solidFill>
                <a:schemeClr val="lt1"/>
              </a:solidFill>
              <a:latin typeface="Montserrat SemiBold"/>
              <a:ea typeface="Montserrat SemiBold"/>
              <a:cs typeface="Montserrat SemiBold"/>
              <a:sym typeface="Montserrat SemiBold"/>
            </a:endParaRPr>
          </a:p>
        </p:txBody>
      </p:sp>
      <p:sp>
        <p:nvSpPr>
          <p:cNvPr id="185" name="Google Shape;185;p27"/>
          <p:cNvSpPr txBox="1"/>
          <p:nvPr/>
        </p:nvSpPr>
        <p:spPr>
          <a:xfrm>
            <a:off x="724200" y="1088925"/>
            <a:ext cx="7563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Regardless of weight, all unmanned aerial vehicles must be used in daylight,  and not in restricted areas for instance: 9.2 km away from Airports.</a:t>
            </a:r>
            <a:endParaRPr i="1"/>
          </a:p>
          <a:p>
            <a:pPr marL="0" lvl="0" indent="0" algn="l" rtl="0">
              <a:spcBef>
                <a:spcPts val="0"/>
              </a:spcBef>
              <a:spcAft>
                <a:spcPts val="0"/>
              </a:spcAft>
              <a:buNone/>
            </a:pPr>
            <a:endParaRPr i="1"/>
          </a:p>
        </p:txBody>
      </p:sp>
      <p:sp>
        <p:nvSpPr>
          <p:cNvPr id="186" name="Google Shape;186;p27"/>
          <p:cNvSpPr txBox="1"/>
          <p:nvPr/>
        </p:nvSpPr>
        <p:spPr>
          <a:xfrm>
            <a:off x="4426375" y="4771475"/>
            <a:ext cx="3333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*note: 1 pound = 0.45 kg (10 pounds is 4.5 kg)</a:t>
            </a:r>
            <a:endParaRPr sz="1100">
              <a:latin typeface="Montserrat"/>
              <a:ea typeface="Montserrat"/>
              <a:cs typeface="Montserrat"/>
              <a:sym typeface="Montserrat"/>
            </a:endParaRPr>
          </a:p>
        </p:txBody>
      </p:sp>
      <p:sp>
        <p:nvSpPr>
          <p:cNvPr id="187" name="Google Shape;187;p27"/>
          <p:cNvSpPr txBox="1"/>
          <p:nvPr/>
        </p:nvSpPr>
        <p:spPr>
          <a:xfrm>
            <a:off x="4491625" y="2055275"/>
            <a:ext cx="33819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No need for DGAC authorization</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Need insurance to third parties for commercial use</a:t>
            </a:r>
            <a:endParaRPr sz="1200">
              <a:latin typeface="Montserrat"/>
              <a:ea typeface="Montserrat"/>
              <a:cs typeface="Montserrat"/>
              <a:sym typeface="Montserrat"/>
            </a:endParaRPr>
          </a:p>
        </p:txBody>
      </p:sp>
      <p:sp>
        <p:nvSpPr>
          <p:cNvPr id="188" name="Google Shape;188;p27"/>
          <p:cNvSpPr txBox="1"/>
          <p:nvPr/>
        </p:nvSpPr>
        <p:spPr>
          <a:xfrm>
            <a:off x="4491625" y="3021625"/>
            <a:ext cx="33819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Need authorization from DGAC for commercial use</a:t>
            </a:r>
            <a:endParaRPr sz="1200">
              <a:latin typeface="Montserrat"/>
              <a:ea typeface="Montserrat"/>
              <a:cs typeface="Montserrat"/>
              <a:sym typeface="Montserrat"/>
            </a:endParaRPr>
          </a:p>
        </p:txBody>
      </p:sp>
      <p:sp>
        <p:nvSpPr>
          <p:cNvPr id="189" name="Google Shape;189;p27"/>
          <p:cNvSpPr txBox="1"/>
          <p:nvPr/>
        </p:nvSpPr>
        <p:spPr>
          <a:xfrm>
            <a:off x="4491625" y="3896550"/>
            <a:ext cx="33819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Need authorization from DGAC </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Terms and conditions set by DGAC</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Need pilot’s licence</a:t>
            </a:r>
            <a:endParaRPr sz="1200">
              <a:latin typeface="Montserrat"/>
              <a:ea typeface="Montserrat"/>
              <a:cs typeface="Montserrat"/>
              <a:sym typeface="Montserrat"/>
            </a:endParaRPr>
          </a:p>
          <a:p>
            <a:pPr marL="457200" lvl="0" indent="0" algn="l" rtl="0">
              <a:spcBef>
                <a:spcPts val="0"/>
              </a:spcBef>
              <a:spcAft>
                <a:spcPts val="0"/>
              </a:spcAft>
              <a:buNone/>
            </a:pP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2550" y="362097"/>
            <a:ext cx="76989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Mexican States of Focus: Chihuahua</a:t>
            </a:r>
            <a:endParaRPr/>
          </a:p>
        </p:txBody>
      </p:sp>
      <p:cxnSp>
        <p:nvCxnSpPr>
          <p:cNvPr id="195" name="Google Shape;195;p28"/>
          <p:cNvCxnSpPr/>
          <p:nvPr/>
        </p:nvCxnSpPr>
        <p:spPr>
          <a:xfrm rot="10800000" flipH="1">
            <a:off x="714675" y="960900"/>
            <a:ext cx="7695600" cy="8100"/>
          </a:xfrm>
          <a:prstGeom prst="straightConnector1">
            <a:avLst/>
          </a:prstGeom>
          <a:noFill/>
          <a:ln w="9525" cap="flat" cmpd="sng">
            <a:solidFill>
              <a:schemeClr val="accent1"/>
            </a:solidFill>
            <a:prstDash val="solid"/>
            <a:round/>
            <a:headEnd type="oval" w="med" len="med"/>
            <a:tailEnd type="oval" w="med" len="med"/>
          </a:ln>
        </p:spPr>
      </p:cxnSp>
      <p:pic>
        <p:nvPicPr>
          <p:cNvPr id="196" name="Google Shape;196;p28"/>
          <p:cNvPicPr preferRelativeResize="0"/>
          <p:nvPr/>
        </p:nvPicPr>
        <p:blipFill>
          <a:blip r:embed="rId3">
            <a:alphaModFix/>
          </a:blip>
          <a:stretch>
            <a:fillRect/>
          </a:stretch>
        </p:blipFill>
        <p:spPr>
          <a:xfrm>
            <a:off x="4430475" y="1491125"/>
            <a:ext cx="4436525" cy="2952325"/>
          </a:xfrm>
          <a:prstGeom prst="rect">
            <a:avLst/>
          </a:prstGeom>
          <a:noFill/>
          <a:ln>
            <a:noFill/>
          </a:ln>
        </p:spPr>
      </p:pic>
      <p:sp>
        <p:nvSpPr>
          <p:cNvPr id="197" name="Google Shape;197;p28"/>
          <p:cNvSpPr txBox="1"/>
          <p:nvPr/>
        </p:nvSpPr>
        <p:spPr>
          <a:xfrm>
            <a:off x="249975" y="1251875"/>
            <a:ext cx="41805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Borders with US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4th largest Agricultural Producer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1.37 million acres for agriculture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Crops of Focus: </a:t>
            </a:r>
            <a:r>
              <a:rPr lang="en">
                <a:solidFill>
                  <a:schemeClr val="dk1"/>
                </a:solidFill>
              </a:rPr>
              <a:t>Cotton</a:t>
            </a:r>
            <a:endParaRPr/>
          </a:p>
          <a:p>
            <a:pPr marL="914400" lvl="1" indent="-317500" algn="l" rtl="0">
              <a:spcBef>
                <a:spcPts val="0"/>
              </a:spcBef>
              <a:spcAft>
                <a:spcPts val="0"/>
              </a:spcAft>
              <a:buSzPts val="1400"/>
              <a:buChar char="➢"/>
            </a:pPr>
            <a:r>
              <a:rPr lang="en"/>
              <a:t>70.2% of Mexico’s cotton</a:t>
            </a:r>
            <a:endParaRPr/>
          </a:p>
          <a:p>
            <a:pPr marL="914400" lvl="1" indent="-317500" algn="l" rtl="0">
              <a:spcBef>
                <a:spcPts val="0"/>
              </a:spcBef>
              <a:spcAft>
                <a:spcPts val="0"/>
              </a:spcAft>
              <a:buSzPts val="1400"/>
              <a:buChar char="➢"/>
            </a:pPr>
            <a:r>
              <a:rPr lang="en"/>
              <a:t>Mex 3rd largest cotton producer in LatAm</a:t>
            </a:r>
            <a:endParaRPr/>
          </a:p>
          <a:p>
            <a:pPr marL="914400" lvl="1" indent="-317500" algn="l" rtl="0">
              <a:spcBef>
                <a:spcPts val="0"/>
              </a:spcBef>
              <a:spcAft>
                <a:spcPts val="0"/>
              </a:spcAft>
              <a:buSzPts val="1400"/>
              <a:buChar char="➢"/>
            </a:pPr>
            <a:r>
              <a:rPr lang="en"/>
              <a:t>Drought and increasing prices of water demand precision agriculture</a:t>
            </a:r>
            <a:endParaRPr/>
          </a:p>
          <a:p>
            <a:pPr marL="914400" lvl="0" indent="0" algn="l" rtl="0">
              <a:spcBef>
                <a:spcPts val="0"/>
              </a:spcBef>
              <a:spcAft>
                <a:spcPts val="0"/>
              </a:spcAft>
              <a:buNone/>
            </a:pPr>
            <a:endParaRPr/>
          </a:p>
          <a:p>
            <a:pPr marL="457200" lvl="0" indent="-317500" algn="l" rtl="0">
              <a:spcBef>
                <a:spcPts val="0"/>
              </a:spcBef>
              <a:spcAft>
                <a:spcPts val="0"/>
              </a:spcAft>
              <a:buSzPts val="1400"/>
              <a:buChar char="❖"/>
            </a:pPr>
            <a:r>
              <a:rPr lang="en"/>
              <a:t>Other important crops: Alfalfa, Oats, Nuts, Green Peppers and Onions</a:t>
            </a: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722550" y="362097"/>
            <a:ext cx="76989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Mexican States of Focus: Sonora</a:t>
            </a:r>
            <a:endParaRPr/>
          </a:p>
        </p:txBody>
      </p:sp>
      <p:cxnSp>
        <p:nvCxnSpPr>
          <p:cNvPr id="203" name="Google Shape;203;p29"/>
          <p:cNvCxnSpPr/>
          <p:nvPr/>
        </p:nvCxnSpPr>
        <p:spPr>
          <a:xfrm rot="10800000" flipH="1">
            <a:off x="714675" y="96090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204" name="Google Shape;204;p29"/>
          <p:cNvSpPr txBox="1"/>
          <p:nvPr/>
        </p:nvSpPr>
        <p:spPr>
          <a:xfrm>
            <a:off x="4442675" y="1255875"/>
            <a:ext cx="41805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Borders with US</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759,476 hectares of Agricultural land</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Top crops of interest: Wheat and Corn</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Due to climate variability, Sonora has had to invest more in agri-tech</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Depends highly on rain levels and could benefit from drones to better-use water resources</a:t>
            </a:r>
            <a:endParaRPr sz="1500"/>
          </a:p>
          <a:p>
            <a:pPr marL="0" lvl="0" indent="0" algn="l" rtl="0">
              <a:spcBef>
                <a:spcPts val="0"/>
              </a:spcBef>
              <a:spcAft>
                <a:spcPts val="0"/>
              </a:spcAft>
              <a:buNone/>
            </a:pPr>
            <a:endParaRPr sz="1500"/>
          </a:p>
        </p:txBody>
      </p:sp>
      <p:pic>
        <p:nvPicPr>
          <p:cNvPr id="205" name="Google Shape;205;p29"/>
          <p:cNvPicPr preferRelativeResize="0"/>
          <p:nvPr/>
        </p:nvPicPr>
        <p:blipFill>
          <a:blip r:embed="rId3">
            <a:alphaModFix/>
          </a:blip>
          <a:stretch>
            <a:fillRect/>
          </a:stretch>
        </p:blipFill>
        <p:spPr>
          <a:xfrm>
            <a:off x="304800" y="1255875"/>
            <a:ext cx="3936152" cy="29521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22550" y="362097"/>
            <a:ext cx="76989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Mexican State of Focus:  Michoacan</a:t>
            </a:r>
            <a:endParaRPr/>
          </a:p>
        </p:txBody>
      </p:sp>
      <p:cxnSp>
        <p:nvCxnSpPr>
          <p:cNvPr id="211" name="Google Shape;211;p30"/>
          <p:cNvCxnSpPr/>
          <p:nvPr/>
        </p:nvCxnSpPr>
        <p:spPr>
          <a:xfrm rot="10800000" flipH="1">
            <a:off x="714675" y="960900"/>
            <a:ext cx="7695600" cy="8100"/>
          </a:xfrm>
          <a:prstGeom prst="straightConnector1">
            <a:avLst/>
          </a:prstGeom>
          <a:noFill/>
          <a:ln w="9525" cap="flat" cmpd="sng">
            <a:solidFill>
              <a:schemeClr val="accent1"/>
            </a:solidFill>
            <a:prstDash val="solid"/>
            <a:round/>
            <a:headEnd type="oval" w="med" len="med"/>
            <a:tailEnd type="oval" w="med" len="med"/>
          </a:ln>
        </p:spPr>
      </p:cxnSp>
      <p:pic>
        <p:nvPicPr>
          <p:cNvPr id="212" name="Google Shape;212;p30"/>
          <p:cNvPicPr preferRelativeResize="0"/>
          <p:nvPr/>
        </p:nvPicPr>
        <p:blipFill>
          <a:blip r:embed="rId3">
            <a:alphaModFix/>
          </a:blip>
          <a:stretch>
            <a:fillRect/>
          </a:stretch>
        </p:blipFill>
        <p:spPr>
          <a:xfrm>
            <a:off x="4071550" y="1248850"/>
            <a:ext cx="4622550" cy="3434549"/>
          </a:xfrm>
          <a:prstGeom prst="rect">
            <a:avLst/>
          </a:prstGeom>
          <a:noFill/>
          <a:ln>
            <a:noFill/>
          </a:ln>
        </p:spPr>
      </p:pic>
      <p:sp>
        <p:nvSpPr>
          <p:cNvPr id="213" name="Google Shape;213;p30"/>
          <p:cNvSpPr txBox="1"/>
          <p:nvPr/>
        </p:nvSpPr>
        <p:spPr>
          <a:xfrm>
            <a:off x="118325" y="1577950"/>
            <a:ext cx="3859200" cy="2724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More than 71% of Mexican Avocados are grown in Michoacan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Mexico is the top producer of Avocado</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High value crop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Needs more care, security and attention. </a:t>
            </a:r>
            <a:endParaRPr sz="1500"/>
          </a:p>
          <a:p>
            <a:pPr marL="0" lvl="0" indent="0" algn="l" rtl="0">
              <a:spcBef>
                <a:spcPts val="0"/>
              </a:spcBef>
              <a:spcAft>
                <a:spcPts val="0"/>
              </a:spcAft>
              <a:buNone/>
            </a:pP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722550" y="362097"/>
            <a:ext cx="76989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Mexican States of Focus: Jalisco</a:t>
            </a:r>
            <a:endParaRPr/>
          </a:p>
        </p:txBody>
      </p:sp>
      <p:cxnSp>
        <p:nvCxnSpPr>
          <p:cNvPr id="219" name="Google Shape;219;p31"/>
          <p:cNvCxnSpPr/>
          <p:nvPr/>
        </p:nvCxnSpPr>
        <p:spPr>
          <a:xfrm rot="10800000" flipH="1">
            <a:off x="714675" y="960900"/>
            <a:ext cx="7695600" cy="8100"/>
          </a:xfrm>
          <a:prstGeom prst="straightConnector1">
            <a:avLst/>
          </a:prstGeom>
          <a:noFill/>
          <a:ln w="9525" cap="flat" cmpd="sng">
            <a:solidFill>
              <a:schemeClr val="accent1"/>
            </a:solidFill>
            <a:prstDash val="solid"/>
            <a:round/>
            <a:headEnd type="oval" w="med" len="med"/>
            <a:tailEnd type="oval" w="med" len="med"/>
          </a:ln>
        </p:spPr>
      </p:cxnSp>
      <p:sp>
        <p:nvSpPr>
          <p:cNvPr id="220" name="Google Shape;220;p31"/>
          <p:cNvSpPr txBox="1"/>
          <p:nvPr/>
        </p:nvSpPr>
        <p:spPr>
          <a:xfrm>
            <a:off x="4828025" y="1395675"/>
            <a:ext cx="41805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Top Crops: Corn, Sugarcane and Agave</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76.1% of Agave production in Mexico</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Agave is used for Tequila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In 2 decades, tequila production has increased by 237%</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Losses due to theft: $500,000 in 2017</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Opportunity for precision farming</a:t>
            </a:r>
            <a:endParaRPr sz="1500"/>
          </a:p>
          <a:p>
            <a:pPr marL="0" lvl="0" indent="0" algn="l" rtl="0">
              <a:spcBef>
                <a:spcPts val="0"/>
              </a:spcBef>
              <a:spcAft>
                <a:spcPts val="0"/>
              </a:spcAft>
              <a:buNone/>
            </a:pPr>
            <a:endParaRPr sz="1500"/>
          </a:p>
        </p:txBody>
      </p:sp>
      <p:pic>
        <p:nvPicPr>
          <p:cNvPr id="221" name="Google Shape;221;p31"/>
          <p:cNvPicPr preferRelativeResize="0"/>
          <p:nvPr/>
        </p:nvPicPr>
        <p:blipFill>
          <a:blip r:embed="rId3">
            <a:alphaModFix/>
          </a:blip>
          <a:stretch>
            <a:fillRect/>
          </a:stretch>
        </p:blipFill>
        <p:spPr>
          <a:xfrm>
            <a:off x="304800" y="1262775"/>
            <a:ext cx="4523225" cy="3360756"/>
          </a:xfrm>
          <a:prstGeom prst="rect">
            <a:avLst/>
          </a:prstGeom>
          <a:noFill/>
          <a:ln>
            <a:noFill/>
          </a:ln>
        </p:spPr>
      </p:pic>
    </p:spTree>
  </p:cSld>
  <p:clrMapOvr>
    <a:masterClrMapping/>
  </p:clrMapOvr>
</p:sld>
</file>

<file path=ppt/theme/theme1.xml><?xml version="1.0" encoding="utf-8"?>
<a:theme xmlns:a="http://schemas.openxmlformats.org/drawingml/2006/main" name="Eco Project Proposal by Slidesgo">
  <a:themeElements>
    <a:clrScheme name="Simple Light">
      <a:dk1>
        <a:srgbClr val="000000"/>
      </a:dk1>
      <a:lt1>
        <a:srgbClr val="FFFFFF"/>
      </a:lt1>
      <a:dk2>
        <a:srgbClr val="595959"/>
      </a:dk2>
      <a:lt2>
        <a:srgbClr val="EEEEEE"/>
      </a:lt2>
      <a:accent1>
        <a:srgbClr val="3E4035"/>
      </a:accent1>
      <a:accent2>
        <a:srgbClr val="9AAE8E"/>
      </a:accent2>
      <a:accent3>
        <a:srgbClr val="ECF0EA"/>
      </a:accent3>
      <a:accent4>
        <a:srgbClr val="666954"/>
      </a:accent4>
      <a:accent5>
        <a:srgbClr val="D3F2C1"/>
      </a:accent5>
      <a:accent6>
        <a:srgbClr val="9E9E9E"/>
      </a:accent6>
      <a:hlink>
        <a:srgbClr val="0C2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1485</Words>
  <Application>Microsoft Macintosh PowerPoint</Application>
  <PresentationFormat>On-screen Show (16:9)</PresentationFormat>
  <Paragraphs>188</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PT Serif</vt:lpstr>
      <vt:lpstr>Montserrat SemiBold</vt:lpstr>
      <vt:lpstr>Calibri</vt:lpstr>
      <vt:lpstr>Montserrat</vt:lpstr>
      <vt:lpstr>Montserrat Light</vt:lpstr>
      <vt:lpstr>Arial</vt:lpstr>
      <vt:lpstr>Montserrat Medium</vt:lpstr>
      <vt:lpstr>Georgia</vt:lpstr>
      <vt:lpstr>Eco Project Proposal by Slidesgo</vt:lpstr>
      <vt:lpstr>GAAP Proposal: Mexico</vt:lpstr>
      <vt:lpstr>Agenda</vt:lpstr>
      <vt:lpstr>Mexico Overview and Environment</vt:lpstr>
      <vt:lpstr>Location: Mexico </vt:lpstr>
      <vt:lpstr>Drone Regulations</vt:lpstr>
      <vt:lpstr>Mexican States of Focus: Chihuahua</vt:lpstr>
      <vt:lpstr>Mexican States of Focus: Sonora</vt:lpstr>
      <vt:lpstr>Mexican State of Focus:  Michoacan</vt:lpstr>
      <vt:lpstr>Mexican States of Focus: Jalisco</vt:lpstr>
      <vt:lpstr>Excellent External Environment</vt:lpstr>
      <vt:lpstr>Policy Environment</vt:lpstr>
      <vt:lpstr>Economic Environment</vt:lpstr>
      <vt:lpstr>Compound annual growth rate</vt:lpstr>
      <vt:lpstr>Social Environment</vt:lpstr>
      <vt:lpstr>Employment growth rate</vt:lpstr>
      <vt:lpstr>Technological Environment</vt:lpstr>
      <vt:lpstr>Government Investment</vt:lpstr>
      <vt:lpstr>Competitive  Advantage in Mexico</vt:lpstr>
      <vt:lpstr>Incentives of using </vt:lpstr>
      <vt:lpstr>Farmers in Mexico</vt:lpstr>
      <vt:lpstr>Average Farm Size</vt:lpstr>
      <vt:lpstr>Competitive Price</vt:lpstr>
      <vt:lpstr>Competitive Shipping Costs</vt:lpstr>
      <vt:lpstr>Risks &amp; Possible Strategy Plan</vt:lpstr>
      <vt:lpstr>Risks</vt:lpstr>
      <vt:lpstr>Possible Strategy Plan</vt:lpstr>
      <vt:lpstr>Conclusion</vt:lpstr>
      <vt:lpstr>Thanks!</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GAAP Proposal: Mexico</dc:title>
  <cp:lastModifiedBy>Yihang  Zhao</cp:lastModifiedBy>
  <cp:revision>2</cp:revision>
  <dcterms:modified xsi:type="dcterms:W3CDTF">2021-05-17T16:44:42Z</dcterms:modified>
</cp:coreProperties>
</file>